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321" r:id="rId3"/>
    <p:sldId id="284" r:id="rId4"/>
    <p:sldId id="258" r:id="rId5"/>
    <p:sldId id="259" r:id="rId6"/>
    <p:sldId id="354" r:id="rId7"/>
    <p:sldId id="262" r:id="rId8"/>
    <p:sldId id="261" r:id="rId9"/>
    <p:sldId id="263" r:id="rId10"/>
    <p:sldId id="359" r:id="rId11"/>
    <p:sldId id="322" r:id="rId12"/>
    <p:sldId id="323" r:id="rId13"/>
    <p:sldId id="328" r:id="rId14"/>
    <p:sldId id="355" r:id="rId15"/>
    <p:sldId id="281" r:id="rId16"/>
    <p:sldId id="286" r:id="rId17"/>
    <p:sldId id="295" r:id="rId18"/>
    <p:sldId id="264" r:id="rId19"/>
    <p:sldId id="324" r:id="rId20"/>
    <p:sldId id="326" r:id="rId21"/>
    <p:sldId id="327" r:id="rId22"/>
    <p:sldId id="329" r:id="rId23"/>
    <p:sldId id="334" r:id="rId24"/>
    <p:sldId id="335" r:id="rId25"/>
    <p:sldId id="336" r:id="rId26"/>
    <p:sldId id="330" r:id="rId27"/>
    <p:sldId id="331" r:id="rId28"/>
    <p:sldId id="325" r:id="rId29"/>
    <p:sldId id="338" r:id="rId30"/>
    <p:sldId id="346" r:id="rId31"/>
    <p:sldId id="337" r:id="rId32"/>
    <p:sldId id="339" r:id="rId33"/>
    <p:sldId id="340" r:id="rId34"/>
    <p:sldId id="341" r:id="rId35"/>
    <p:sldId id="342" r:id="rId36"/>
    <p:sldId id="361" r:id="rId37"/>
    <p:sldId id="265" r:id="rId38"/>
    <p:sldId id="311" r:id="rId39"/>
    <p:sldId id="268" r:id="rId40"/>
    <p:sldId id="343" r:id="rId41"/>
    <p:sldId id="290" r:id="rId42"/>
    <p:sldId id="289" r:id="rId43"/>
    <p:sldId id="313" r:id="rId44"/>
    <p:sldId id="320" r:id="rId45"/>
    <p:sldId id="306" r:id="rId46"/>
    <p:sldId id="317" r:id="rId47"/>
    <p:sldId id="280" r:id="rId48"/>
    <p:sldId id="318" r:id="rId49"/>
    <p:sldId id="345" r:id="rId50"/>
    <p:sldId id="356" r:id="rId51"/>
    <p:sldId id="308" r:id="rId52"/>
    <p:sldId id="319" r:id="rId53"/>
    <p:sldId id="312" r:id="rId54"/>
    <p:sldId id="357" r:id="rId55"/>
    <p:sldId id="358" r:id="rId56"/>
    <p:sldId id="298" r:id="rId57"/>
    <p:sldId id="344" r:id="rId58"/>
    <p:sldId id="297" r:id="rId59"/>
    <p:sldId id="293" r:id="rId60"/>
    <p:sldId id="347" r:id="rId61"/>
    <p:sldId id="348" r:id="rId62"/>
    <p:sldId id="349" r:id="rId63"/>
    <p:sldId id="350" r:id="rId64"/>
    <p:sldId id="352" r:id="rId65"/>
    <p:sldId id="351"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195627-3D98-4B1F-919B-936F7BEDC0ED}">
          <p14:sldIdLst>
            <p14:sldId id="256"/>
            <p14:sldId id="321"/>
            <p14:sldId id="284"/>
            <p14:sldId id="258"/>
            <p14:sldId id="259"/>
            <p14:sldId id="354"/>
            <p14:sldId id="262"/>
            <p14:sldId id="261"/>
            <p14:sldId id="263"/>
            <p14:sldId id="359"/>
            <p14:sldId id="322"/>
            <p14:sldId id="323"/>
            <p14:sldId id="328"/>
            <p14:sldId id="355"/>
            <p14:sldId id="281"/>
            <p14:sldId id="286"/>
            <p14:sldId id="295"/>
            <p14:sldId id="264"/>
            <p14:sldId id="324"/>
            <p14:sldId id="326"/>
            <p14:sldId id="327"/>
            <p14:sldId id="329"/>
            <p14:sldId id="334"/>
            <p14:sldId id="335"/>
            <p14:sldId id="336"/>
            <p14:sldId id="330"/>
            <p14:sldId id="331"/>
            <p14:sldId id="325"/>
            <p14:sldId id="338"/>
            <p14:sldId id="346"/>
            <p14:sldId id="337"/>
            <p14:sldId id="339"/>
            <p14:sldId id="340"/>
            <p14:sldId id="341"/>
            <p14:sldId id="342"/>
            <p14:sldId id="361"/>
            <p14:sldId id="265"/>
            <p14:sldId id="311"/>
            <p14:sldId id="268"/>
            <p14:sldId id="343"/>
            <p14:sldId id="290"/>
            <p14:sldId id="289"/>
            <p14:sldId id="313"/>
            <p14:sldId id="320"/>
            <p14:sldId id="306"/>
            <p14:sldId id="317"/>
            <p14:sldId id="280"/>
            <p14:sldId id="318"/>
            <p14:sldId id="345"/>
            <p14:sldId id="356"/>
            <p14:sldId id="308"/>
            <p14:sldId id="319"/>
            <p14:sldId id="312"/>
            <p14:sldId id="357"/>
            <p14:sldId id="358"/>
            <p14:sldId id="298"/>
            <p14:sldId id="344"/>
            <p14:sldId id="297"/>
            <p14:sldId id="293"/>
            <p14:sldId id="347"/>
          </p14:sldIdLst>
        </p14:section>
        <p14:section name="Untitled Section" id="{AF3DFDC9-1F7D-413C-8C70-CDDC65B2651B}">
          <p14:sldIdLst>
            <p14:sldId id="348"/>
            <p14:sldId id="349"/>
            <p14:sldId id="350"/>
            <p14:sldId id="352"/>
            <p14:sldId id="3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D137"/>
    <a:srgbClr val="018D01"/>
    <a:srgbClr val="FFFFFF"/>
    <a:srgbClr val="BADD6D"/>
    <a:srgbClr val="ADEA1E"/>
    <a:srgbClr val="ADEA00"/>
    <a:srgbClr val="9BD200"/>
    <a:srgbClr val="8BC614"/>
    <a:srgbClr val="95D515"/>
    <a:srgbClr val="F0F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1" autoAdjust="0"/>
  </p:normalViewPr>
  <p:slideViewPr>
    <p:cSldViewPr>
      <p:cViewPr varScale="1">
        <p:scale>
          <a:sx n="121" d="100"/>
          <a:sy n="121" d="100"/>
        </p:scale>
        <p:origin x="282"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9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E91C1-EBE8-44CD-B62E-2F2816D2D701}" type="datetimeFigureOut">
              <a:rPr lang="en-US" smtClean="0"/>
              <a:t>4/16/2018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33EF68-324D-46AB-8507-84CEF48E5D5C}" type="slidenum">
              <a:rPr lang="en-US" smtClean="0"/>
              <a:t>‹#›</a:t>
            </a:fld>
            <a:endParaRPr lang="en-US"/>
          </a:p>
        </p:txBody>
      </p:sp>
    </p:spTree>
    <p:extLst>
      <p:ext uri="{BB962C8B-B14F-4D97-AF65-F5344CB8AC3E}">
        <p14:creationId xmlns:p14="http://schemas.microsoft.com/office/powerpoint/2010/main" val="2423774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r>
              <a:rPr lang="en-US" b="1" dirty="0"/>
              <a:t>1990 FRPA version</a:t>
            </a:r>
          </a:p>
          <a:p>
            <a:pPr lvl="1">
              <a:buFont typeface="Wingdings" panose="05000000000000000000" pitchFamily="2" charset="2"/>
              <a:buChar char="§"/>
            </a:pPr>
            <a:r>
              <a:rPr lang="en-US" dirty="0"/>
              <a:t>purposes and management of riparian areas;</a:t>
            </a:r>
          </a:p>
          <a:p>
            <a:pPr lvl="1">
              <a:buFont typeface="Wingdings" panose="05000000000000000000" pitchFamily="2" charset="2"/>
              <a:buChar char="§"/>
            </a:pPr>
            <a:r>
              <a:rPr lang="en-US" dirty="0"/>
              <a:t>riparian standards for Region I</a:t>
            </a:r>
          </a:p>
          <a:p>
            <a:pPr lvl="1">
              <a:buFont typeface="Wingdings" panose="05000000000000000000" pitchFamily="2" charset="2"/>
              <a:buChar char="§"/>
            </a:pPr>
            <a:r>
              <a:rPr lang="en-US" dirty="0"/>
              <a:t>buffers on Type A waters and on public anadromous/HVR waters</a:t>
            </a:r>
          </a:p>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4</a:t>
            </a:fld>
            <a:endParaRPr lang="en-US"/>
          </a:p>
        </p:txBody>
      </p:sp>
    </p:spTree>
    <p:extLst>
      <p:ext uri="{BB962C8B-B14F-4D97-AF65-F5344CB8AC3E}">
        <p14:creationId xmlns:p14="http://schemas.microsoft.com/office/powerpoint/2010/main" val="3938950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Non-glacial Type II-C waters include:</a:t>
            </a:r>
          </a:p>
          <a:p>
            <a:pPr marL="171450" indent="-171450">
              <a:buFont typeface="Arial" panose="020B0604020202020204" pitchFamily="34" charset="0"/>
              <a:buChar char="•"/>
            </a:pPr>
            <a:r>
              <a:rPr lang="en-US" sz="1200" dirty="0"/>
              <a:t>A non-glacial water body </a:t>
            </a:r>
            <a:r>
              <a:rPr lang="en-US" sz="1200" b="1" dirty="0"/>
              <a:t>&gt;</a:t>
            </a:r>
            <a:r>
              <a:rPr lang="en-US" sz="1200" dirty="0"/>
              <a:t>3’ wide and </a:t>
            </a:r>
            <a:r>
              <a:rPr lang="en-US" sz="1200" u="sng" dirty="0"/>
              <a:t>&lt;</a:t>
            </a:r>
            <a:r>
              <a:rPr lang="en-US" sz="1200" dirty="0"/>
              <a:t>50’ wide at OHWM that has an unconfined and dynamic channel; </a:t>
            </a:r>
          </a:p>
          <a:p>
            <a:pPr marL="171450" indent="-171450">
              <a:buFont typeface="Arial" panose="020B0604020202020204" pitchFamily="34" charset="0"/>
              <a:buChar char="•"/>
            </a:pPr>
            <a:r>
              <a:rPr lang="en-US" sz="1200" dirty="0"/>
              <a:t>A non-glacial water body &gt;3’ wide at OHWM that has a confined channel; and </a:t>
            </a:r>
          </a:p>
          <a:p>
            <a:pPr marL="171450" indent="-171450">
              <a:buFont typeface="Arial" panose="020B0604020202020204" pitchFamily="34" charset="0"/>
              <a:buChar char="•"/>
            </a:pPr>
            <a:r>
              <a:rPr lang="en-US" sz="1200" dirty="0"/>
              <a:t>A lake or pond</a:t>
            </a:r>
          </a:p>
          <a:p>
            <a:pPr marL="171450" indent="-171450">
              <a:buFont typeface="Arial" panose="020B0604020202020204" pitchFamily="34" charset="0"/>
              <a:buChar char="•"/>
            </a:pPr>
            <a:endParaRPr lang="en-US" sz="1200" dirty="0">
              <a:solidFill>
                <a:schemeClr val="bg2">
                  <a:lumMod val="50000"/>
                </a:schemeClr>
              </a:solidFill>
            </a:endParaRPr>
          </a:p>
          <a:p>
            <a:pPr marL="0" indent="0">
              <a:buFont typeface="Arial" panose="020B0604020202020204" pitchFamily="34" charset="0"/>
              <a:buNone/>
            </a:pPr>
            <a:r>
              <a:rPr lang="en-US" sz="1200" dirty="0">
                <a:solidFill>
                  <a:schemeClr val="bg2">
                    <a:lumMod val="50000"/>
                  </a:schemeClr>
                </a:solidFill>
              </a:rPr>
              <a:t>These waters may be sensitive to </a:t>
            </a:r>
            <a:r>
              <a:rPr lang="en-US" sz="1200" dirty="0" err="1">
                <a:solidFill>
                  <a:schemeClr val="bg2">
                    <a:lumMod val="50000"/>
                  </a:schemeClr>
                </a:solidFill>
              </a:rPr>
              <a:t>exceedences</a:t>
            </a:r>
            <a:r>
              <a:rPr lang="en-US" sz="1200" dirty="0">
                <a:solidFill>
                  <a:schemeClr val="bg2">
                    <a:lumMod val="50000"/>
                  </a:schemeClr>
                </a:solidFill>
              </a:rPr>
              <a:t> of the water quality standards for temperature even without timber harvesting.</a:t>
            </a:r>
          </a:p>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29</a:t>
            </a:fld>
            <a:endParaRPr lang="en-US"/>
          </a:p>
        </p:txBody>
      </p:sp>
    </p:spTree>
    <p:extLst>
      <p:ext uri="{BB962C8B-B14F-4D97-AF65-F5344CB8AC3E}">
        <p14:creationId xmlns:p14="http://schemas.microsoft.com/office/powerpoint/2010/main" val="3164154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FRPA 101-A and AS 41.17.098 for more information on due deference</a:t>
            </a:r>
          </a:p>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30</a:t>
            </a:fld>
            <a:endParaRPr lang="en-US"/>
          </a:p>
        </p:txBody>
      </p:sp>
    </p:spTree>
    <p:extLst>
      <p:ext uri="{BB962C8B-B14F-4D97-AF65-F5344CB8AC3E}">
        <p14:creationId xmlns:p14="http://schemas.microsoft.com/office/powerpoint/2010/main" val="3164154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small streams that are particularly susceptible to impacts from erosion</a:t>
            </a:r>
          </a:p>
        </p:txBody>
      </p:sp>
      <p:sp>
        <p:nvSpPr>
          <p:cNvPr id="4" name="Slide Number Placeholder 3"/>
          <p:cNvSpPr>
            <a:spLocks noGrp="1"/>
          </p:cNvSpPr>
          <p:nvPr>
            <p:ph type="sldNum" sz="quarter" idx="10"/>
          </p:nvPr>
        </p:nvSpPr>
        <p:spPr/>
        <p:txBody>
          <a:bodyPr/>
          <a:lstStyle/>
          <a:p>
            <a:fld id="{B233EF68-324D-46AB-8507-84CEF48E5D5C}" type="slidenum">
              <a:rPr lang="en-US" smtClean="0"/>
              <a:t>31</a:t>
            </a:fld>
            <a:endParaRPr lang="en-US"/>
          </a:p>
        </p:txBody>
      </p:sp>
    </p:spTree>
    <p:extLst>
      <p:ext uri="{BB962C8B-B14F-4D97-AF65-F5344CB8AC3E}">
        <p14:creationId xmlns:p14="http://schemas.microsoft.com/office/powerpoint/2010/main" val="3164154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FRPA 101-A and AS 41.17.098 for more information on due deference</a:t>
            </a:r>
          </a:p>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32</a:t>
            </a:fld>
            <a:endParaRPr lang="en-US"/>
          </a:p>
        </p:txBody>
      </p:sp>
    </p:spTree>
    <p:extLst>
      <p:ext uri="{BB962C8B-B14F-4D97-AF65-F5344CB8AC3E}">
        <p14:creationId xmlns:p14="http://schemas.microsoft.com/office/powerpoint/2010/main" val="1969701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OBSE = Outer bend subject to erosion</a:t>
            </a:r>
          </a:p>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33</a:t>
            </a:fld>
            <a:endParaRPr lang="en-US"/>
          </a:p>
        </p:txBody>
      </p:sp>
    </p:spTree>
    <p:extLst>
      <p:ext uri="{BB962C8B-B14F-4D97-AF65-F5344CB8AC3E}">
        <p14:creationId xmlns:p14="http://schemas.microsoft.com/office/powerpoint/2010/main" val="3577425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SMZ = Special management zone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OBSE = Outer bend subject to erosion</a:t>
            </a:r>
          </a:p>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34</a:t>
            </a:fld>
            <a:endParaRPr lang="en-US"/>
          </a:p>
        </p:txBody>
      </p:sp>
    </p:spTree>
    <p:extLst>
      <p:ext uri="{BB962C8B-B14F-4D97-AF65-F5344CB8AC3E}">
        <p14:creationId xmlns:p14="http://schemas.microsoft.com/office/powerpoint/2010/main" val="3373910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SMZ = Special management zone</a:t>
            </a:r>
          </a:p>
          <a:p>
            <a:r>
              <a:rPr lang="en-US" dirty="0"/>
              <a:t>OBSE = Outer bend subject to erosion</a:t>
            </a:r>
          </a:p>
        </p:txBody>
      </p:sp>
      <p:sp>
        <p:nvSpPr>
          <p:cNvPr id="4" name="Slide Number Placeholder 3"/>
          <p:cNvSpPr>
            <a:spLocks noGrp="1"/>
          </p:cNvSpPr>
          <p:nvPr>
            <p:ph type="sldNum" sz="quarter" idx="10"/>
          </p:nvPr>
        </p:nvSpPr>
        <p:spPr/>
        <p:txBody>
          <a:bodyPr/>
          <a:lstStyle/>
          <a:p>
            <a:fld id="{B233EF68-324D-46AB-8507-84CEF48E5D5C}" type="slidenum">
              <a:rPr lang="en-US" smtClean="0"/>
              <a:t>35</a:t>
            </a:fld>
            <a:endParaRPr lang="en-US"/>
          </a:p>
        </p:txBody>
      </p:sp>
    </p:spTree>
    <p:extLst>
      <p:ext uri="{BB962C8B-B14F-4D97-AF65-F5344CB8AC3E}">
        <p14:creationId xmlns:p14="http://schemas.microsoft.com/office/powerpoint/2010/main" val="1291988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 = Area Plan; MP = Management Plan</a:t>
            </a:r>
          </a:p>
        </p:txBody>
      </p:sp>
      <p:sp>
        <p:nvSpPr>
          <p:cNvPr id="4" name="Slide Number Placeholder 3"/>
          <p:cNvSpPr>
            <a:spLocks noGrp="1"/>
          </p:cNvSpPr>
          <p:nvPr>
            <p:ph type="sldNum" sz="quarter" idx="10"/>
          </p:nvPr>
        </p:nvSpPr>
        <p:spPr/>
        <p:txBody>
          <a:bodyPr/>
          <a:lstStyle/>
          <a:p>
            <a:fld id="{B233EF68-324D-46AB-8507-84CEF48E5D5C}" type="slidenum">
              <a:rPr lang="en-US" smtClean="0"/>
              <a:t>37</a:t>
            </a:fld>
            <a:endParaRPr lang="en-US"/>
          </a:p>
        </p:txBody>
      </p:sp>
    </p:spTree>
    <p:extLst>
      <p:ext uri="{BB962C8B-B14F-4D97-AF65-F5344CB8AC3E}">
        <p14:creationId xmlns:p14="http://schemas.microsoft.com/office/powerpoint/2010/main" val="2745834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also the </a:t>
            </a:r>
            <a:r>
              <a:rPr lang="en-US" sz="1200" dirty="0">
                <a:solidFill>
                  <a:srgbClr val="7030A0"/>
                </a:solidFill>
              </a:rPr>
              <a:t>purple book </a:t>
            </a:r>
            <a:r>
              <a:rPr lang="en-US" sz="1200" dirty="0"/>
              <a:t>section on 11 AAC 95.360(c)(4) for objectives and compliance monitoring procedures</a:t>
            </a:r>
            <a:endParaRPr lang="en-US" dirty="0"/>
          </a:p>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50</a:t>
            </a:fld>
            <a:endParaRPr lang="en-US"/>
          </a:p>
        </p:txBody>
      </p:sp>
    </p:spTree>
    <p:extLst>
      <p:ext uri="{BB962C8B-B14F-4D97-AF65-F5344CB8AC3E}">
        <p14:creationId xmlns:p14="http://schemas.microsoft.com/office/powerpoint/2010/main" val="3372564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See also the </a:t>
            </a:r>
            <a:r>
              <a:rPr lang="en-US" sz="1200" dirty="0">
                <a:solidFill>
                  <a:srgbClr val="7030A0"/>
                </a:solidFill>
              </a:rPr>
              <a:t>purple book </a:t>
            </a:r>
            <a:r>
              <a:rPr lang="en-US" sz="1200" dirty="0"/>
              <a:t>section on 11 AAC 95.350(c) for objectives and compliance monitoring procedures</a:t>
            </a:r>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51</a:t>
            </a:fld>
            <a:endParaRPr lang="en-US"/>
          </a:p>
        </p:txBody>
      </p:sp>
    </p:spTree>
    <p:extLst>
      <p:ext uri="{BB962C8B-B14F-4D97-AF65-F5344CB8AC3E}">
        <p14:creationId xmlns:p14="http://schemas.microsoft.com/office/powerpoint/2010/main" val="201606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LWD = Large woody debris</a:t>
            </a:r>
          </a:p>
          <a:p>
            <a:r>
              <a:rPr lang="en-US" dirty="0"/>
              <a:t>Photo by Jeff Davis – </a:t>
            </a:r>
            <a:r>
              <a:rPr lang="en-US" dirty="0" err="1"/>
              <a:t>Willer-Kash</a:t>
            </a:r>
            <a:r>
              <a:rPr lang="en-US" dirty="0"/>
              <a:t> area</a:t>
            </a:r>
          </a:p>
        </p:txBody>
      </p:sp>
      <p:sp>
        <p:nvSpPr>
          <p:cNvPr id="4" name="Slide Number Placeholder 3"/>
          <p:cNvSpPr>
            <a:spLocks noGrp="1"/>
          </p:cNvSpPr>
          <p:nvPr>
            <p:ph type="sldNum" sz="quarter" idx="10"/>
          </p:nvPr>
        </p:nvSpPr>
        <p:spPr/>
        <p:txBody>
          <a:bodyPr/>
          <a:lstStyle/>
          <a:p>
            <a:fld id="{B233EF68-324D-46AB-8507-84CEF48E5D5C}" type="slidenum">
              <a:rPr lang="en-US" smtClean="0"/>
              <a:t>6</a:t>
            </a:fld>
            <a:endParaRPr lang="en-US"/>
          </a:p>
        </p:txBody>
      </p:sp>
    </p:spTree>
    <p:extLst>
      <p:ext uri="{BB962C8B-B14F-4D97-AF65-F5344CB8AC3E}">
        <p14:creationId xmlns:p14="http://schemas.microsoft.com/office/powerpoint/2010/main" val="3424743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54</a:t>
            </a:fld>
            <a:endParaRPr lang="en-US"/>
          </a:p>
        </p:txBody>
      </p:sp>
    </p:spTree>
    <p:extLst>
      <p:ext uri="{BB962C8B-B14F-4D97-AF65-F5344CB8AC3E}">
        <p14:creationId xmlns:p14="http://schemas.microsoft.com/office/powerpoint/2010/main" val="824692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FRPA 101-A and AS 41.17.098 for more information on due deference</a:t>
            </a:r>
          </a:p>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55</a:t>
            </a:fld>
            <a:endParaRPr lang="en-US"/>
          </a:p>
        </p:txBody>
      </p:sp>
    </p:spTree>
    <p:extLst>
      <p:ext uri="{BB962C8B-B14F-4D97-AF65-F5344CB8AC3E}">
        <p14:creationId xmlns:p14="http://schemas.microsoft.com/office/powerpoint/2010/main" val="752594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OHWM = Ordinary high water mark</a:t>
            </a:r>
          </a:p>
        </p:txBody>
      </p:sp>
      <p:sp>
        <p:nvSpPr>
          <p:cNvPr id="4" name="Slide Number Placeholder 3"/>
          <p:cNvSpPr>
            <a:spLocks noGrp="1"/>
          </p:cNvSpPr>
          <p:nvPr>
            <p:ph type="sldNum" sz="quarter" idx="10"/>
          </p:nvPr>
        </p:nvSpPr>
        <p:spPr/>
        <p:txBody>
          <a:bodyPr/>
          <a:lstStyle/>
          <a:p>
            <a:fld id="{B233EF68-324D-46AB-8507-84CEF48E5D5C}" type="slidenum">
              <a:rPr lang="en-US" smtClean="0"/>
              <a:t>58</a:t>
            </a:fld>
            <a:endParaRPr lang="en-US"/>
          </a:p>
        </p:txBody>
      </p:sp>
    </p:spTree>
    <p:extLst>
      <p:ext uri="{BB962C8B-B14F-4D97-AF65-F5344CB8AC3E}">
        <p14:creationId xmlns:p14="http://schemas.microsoft.com/office/powerpoint/2010/main" val="1823572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Widths are measured at ordinary high water mark</a:t>
            </a:r>
          </a:p>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9</a:t>
            </a:fld>
            <a:endParaRPr lang="en-US"/>
          </a:p>
        </p:txBody>
      </p:sp>
    </p:spTree>
    <p:extLst>
      <p:ext uri="{BB962C8B-B14F-4D97-AF65-F5344CB8AC3E}">
        <p14:creationId xmlns:p14="http://schemas.microsoft.com/office/powerpoint/2010/main" val="131805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10</a:t>
            </a:fld>
            <a:endParaRPr lang="en-US"/>
          </a:p>
        </p:txBody>
      </p:sp>
    </p:spTree>
    <p:extLst>
      <p:ext uri="{BB962C8B-B14F-4D97-AF65-F5344CB8AC3E}">
        <p14:creationId xmlns:p14="http://schemas.microsoft.com/office/powerpoint/2010/main" val="254252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Widths are measured at ordinary high water mark</a:t>
            </a:r>
          </a:p>
          <a:p>
            <a:r>
              <a:rPr lang="en-US" dirty="0"/>
              <a:t>The Kenai, </a:t>
            </a:r>
            <a:r>
              <a:rPr lang="en-US" dirty="0" err="1"/>
              <a:t>Kasilof</a:t>
            </a:r>
            <a:r>
              <a:rPr lang="en-US" dirty="0"/>
              <a:t>, and Lake Fork Crescent rivers are glacial rivers with many of the characteristics of a non-glacial water body (e.g., not dynamic floodplain)</a:t>
            </a:r>
          </a:p>
        </p:txBody>
      </p:sp>
      <p:sp>
        <p:nvSpPr>
          <p:cNvPr id="4" name="Slide Number Placeholder 3"/>
          <p:cNvSpPr>
            <a:spLocks noGrp="1"/>
          </p:cNvSpPr>
          <p:nvPr>
            <p:ph type="sldNum" sz="quarter" idx="10"/>
          </p:nvPr>
        </p:nvSpPr>
        <p:spPr/>
        <p:txBody>
          <a:bodyPr/>
          <a:lstStyle/>
          <a:p>
            <a:fld id="{B233EF68-324D-46AB-8507-84CEF48E5D5C}" type="slidenum">
              <a:rPr lang="en-US" smtClean="0"/>
              <a:t>11</a:t>
            </a:fld>
            <a:endParaRPr lang="en-US"/>
          </a:p>
        </p:txBody>
      </p:sp>
    </p:spTree>
    <p:extLst>
      <p:ext uri="{BB962C8B-B14F-4D97-AF65-F5344CB8AC3E}">
        <p14:creationId xmlns:p14="http://schemas.microsoft.com/office/powerpoint/2010/main" val="346802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Widths are measured at ordinary high water mark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For more information on water body classification, see FRPA 101-D2</a:t>
            </a:r>
            <a:endParaRPr lang="en-US" sz="1200" dirty="0">
              <a:solidFill>
                <a:schemeClr val="bg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12</a:t>
            </a:fld>
            <a:endParaRPr lang="en-US"/>
          </a:p>
        </p:txBody>
      </p:sp>
    </p:spTree>
    <p:extLst>
      <p:ext uri="{BB962C8B-B14F-4D97-AF65-F5344CB8AC3E}">
        <p14:creationId xmlns:p14="http://schemas.microsoft.com/office/powerpoint/2010/main" val="150111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11 AAC 95.900(53)  </a:t>
            </a:r>
            <a:r>
              <a:rPr lang="en-US" sz="1200" b="1" kern="1200" dirty="0">
                <a:solidFill>
                  <a:schemeClr val="tx1"/>
                </a:solidFill>
                <a:effectLst/>
                <a:latin typeface="+mn-lt"/>
                <a:ea typeface="+mn-ea"/>
                <a:cs typeface="+mn-cs"/>
              </a:rPr>
              <a:t>"ordinary high water mark"</a:t>
            </a:r>
            <a:r>
              <a:rPr lang="en-US" sz="1200" kern="1200" dirty="0">
                <a:solidFill>
                  <a:schemeClr val="tx1"/>
                </a:solidFill>
                <a:effectLst/>
                <a:latin typeface="+mn-lt"/>
                <a:ea typeface="+mn-ea"/>
                <a:cs typeface="+mn-cs"/>
              </a:rPr>
              <a:t> or "OHWM" means the mark along the bank or shore up to which the presence and action of the tidal or nontidal water are so common and usual, and so long continued in all ordinary years, as to leave a natural line impressed on the bank or shore and indicated by erosion, shelving, changes in soil characteristics, destruction of terrestrial vegetation, or other distinctive physical characteristics;</a:t>
            </a:r>
          </a:p>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14</a:t>
            </a:fld>
            <a:endParaRPr lang="en-US"/>
          </a:p>
        </p:txBody>
      </p:sp>
    </p:spTree>
    <p:extLst>
      <p:ext uri="{BB962C8B-B14F-4D97-AF65-F5344CB8AC3E}">
        <p14:creationId xmlns:p14="http://schemas.microsoft.com/office/powerpoint/2010/main" val="3699331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DPOs are required for non-DNR land.  </a:t>
            </a:r>
          </a:p>
          <a:p>
            <a:r>
              <a:rPr lang="en-US" dirty="0"/>
              <a:t>On land managed by DNR, FLUPs contain the information required in a DPO.</a:t>
            </a:r>
          </a:p>
        </p:txBody>
      </p:sp>
      <p:sp>
        <p:nvSpPr>
          <p:cNvPr id="4" name="Slide Number Placeholder 3"/>
          <p:cNvSpPr>
            <a:spLocks noGrp="1"/>
          </p:cNvSpPr>
          <p:nvPr>
            <p:ph type="sldNum" sz="quarter" idx="10"/>
          </p:nvPr>
        </p:nvSpPr>
        <p:spPr/>
        <p:txBody>
          <a:bodyPr/>
          <a:lstStyle/>
          <a:p>
            <a:fld id="{B233EF68-324D-46AB-8507-84CEF48E5D5C}" type="slidenum">
              <a:rPr lang="en-US" smtClean="0"/>
              <a:t>17</a:t>
            </a:fld>
            <a:endParaRPr lang="en-US"/>
          </a:p>
        </p:txBody>
      </p:sp>
    </p:spTree>
    <p:extLst>
      <p:ext uri="{BB962C8B-B14F-4D97-AF65-F5344CB8AC3E}">
        <p14:creationId xmlns:p14="http://schemas.microsoft.com/office/powerpoint/2010/main" val="3517346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3EF68-324D-46AB-8507-84CEF48E5D5C}" type="slidenum">
              <a:rPr lang="en-US" smtClean="0"/>
              <a:t>28</a:t>
            </a:fld>
            <a:endParaRPr lang="en-US"/>
          </a:p>
        </p:txBody>
      </p:sp>
    </p:spTree>
    <p:extLst>
      <p:ext uri="{BB962C8B-B14F-4D97-AF65-F5344CB8AC3E}">
        <p14:creationId xmlns:p14="http://schemas.microsoft.com/office/powerpoint/2010/main" val="3164154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E03C3EB-20B9-479A-9F58-0E7D7025139F}" type="datetimeFigureOut">
              <a:rPr lang="en-US" smtClean="0"/>
              <a:t>4/16/2018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CF1BEF9-A09D-4814-83C7-3B1380E2F82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03C3EB-20B9-479A-9F58-0E7D7025139F}"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1BEF9-A09D-4814-83C7-3B1380E2F8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03C3EB-20B9-479A-9F58-0E7D7025139F}"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1BEF9-A09D-4814-83C7-3B1380E2F82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03C3EB-20B9-479A-9F58-0E7D7025139F}"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1BEF9-A09D-4814-83C7-3B1380E2F829}"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E03C3EB-20B9-479A-9F58-0E7D7025139F}"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1BEF9-A09D-4814-83C7-3B1380E2F829}"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E03C3EB-20B9-479A-9F58-0E7D7025139F}"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1BEF9-A09D-4814-83C7-3B1380E2F829}"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E03C3EB-20B9-479A-9F58-0E7D7025139F}"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F1BEF9-A09D-4814-83C7-3B1380E2F82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E03C3EB-20B9-479A-9F58-0E7D7025139F}"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F1BEF9-A09D-4814-83C7-3B1380E2F829}"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3C3EB-20B9-479A-9F58-0E7D7025139F}"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F1BEF9-A09D-4814-83C7-3B1380E2F8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E03C3EB-20B9-479A-9F58-0E7D7025139F}"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1BEF9-A09D-4814-83C7-3B1380E2F82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E03C3EB-20B9-479A-9F58-0E7D7025139F}" type="datetimeFigureOut">
              <a:rPr lang="en-US" smtClean="0"/>
              <a:t>4/16/2018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CF1BEF9-A09D-4814-83C7-3B1380E2F829}"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E03C3EB-20B9-479A-9F58-0E7D7025139F}" type="datetimeFigureOut">
              <a:rPr lang="en-US" smtClean="0"/>
              <a:t>4/16/2018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CF1BEF9-A09D-4814-83C7-3B1380E2F82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FRPA 101-E2</a:t>
            </a:r>
            <a:br>
              <a:rPr lang="en-US" dirty="0"/>
            </a:br>
            <a:r>
              <a:rPr lang="en-US" cap="small" dirty="0"/>
              <a:t>Riparian Management Standards </a:t>
            </a:r>
            <a:br>
              <a:rPr lang="en-US" cap="small" dirty="0"/>
            </a:br>
            <a:r>
              <a:rPr lang="en-US" cap="small" dirty="0"/>
              <a:t>Region II</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80784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620" y="1569781"/>
            <a:ext cx="3310180" cy="3319272"/>
          </a:xfrm>
        </p:spPr>
        <p:txBody>
          <a:bodyPr>
            <a:noAutofit/>
          </a:bodyPr>
          <a:lstStyle/>
          <a:p>
            <a:pPr marL="109728" indent="0">
              <a:buNone/>
            </a:pPr>
            <a:r>
              <a:rPr lang="en-US" sz="2800" dirty="0"/>
              <a:t>A glacial stream with</a:t>
            </a:r>
          </a:p>
          <a:p>
            <a:pPr lvl="1"/>
            <a:r>
              <a:rPr lang="en-US" sz="2400" dirty="0"/>
              <a:t>anadromous or high value resident fish</a:t>
            </a:r>
          </a:p>
          <a:p>
            <a:pPr lvl="1"/>
            <a:r>
              <a:rPr lang="en-US" sz="2400" dirty="0"/>
              <a:t>not a glacial Type II-C water body </a:t>
            </a:r>
          </a:p>
          <a:p>
            <a:pPr marL="109728" indent="0">
              <a:buNone/>
            </a:pPr>
            <a:endParaRPr lang="en-US" sz="2200" dirty="0">
              <a:solidFill>
                <a:schemeClr val="bg2">
                  <a:lumMod val="50000"/>
                </a:schemeClr>
              </a:solidFill>
            </a:endParaRPr>
          </a:p>
          <a:p>
            <a:pPr marL="109728" indent="0">
              <a:buNone/>
            </a:pPr>
            <a:r>
              <a:rPr lang="en-US" sz="2200" dirty="0">
                <a:solidFill>
                  <a:schemeClr val="bg2">
                    <a:lumMod val="50000"/>
                  </a:schemeClr>
                </a:solidFill>
              </a:rPr>
              <a:t>AS 41.17.950 (35-36)</a:t>
            </a:r>
          </a:p>
        </p:txBody>
      </p:sp>
      <p:sp>
        <p:nvSpPr>
          <p:cNvPr id="2" name="Title 1"/>
          <p:cNvSpPr>
            <a:spLocks noGrp="1"/>
          </p:cNvSpPr>
          <p:nvPr>
            <p:ph type="title"/>
          </p:nvPr>
        </p:nvSpPr>
        <p:spPr/>
        <p:txBody>
          <a:bodyPr>
            <a:normAutofit/>
          </a:bodyPr>
          <a:lstStyle/>
          <a:p>
            <a:r>
              <a:rPr lang="en-US" dirty="0">
                <a:solidFill>
                  <a:schemeClr val="accent1">
                    <a:lumMod val="75000"/>
                  </a:schemeClr>
                </a:solidFill>
              </a:rPr>
              <a:t>Type II-B</a:t>
            </a:r>
          </a:p>
        </p:txBody>
      </p:sp>
      <p:pic>
        <p:nvPicPr>
          <p:cNvPr id="7" name="Picture 4" descr="Kashwitna R">
            <a:extLst>
              <a:ext uri="{FF2B5EF4-FFF2-40B4-BE49-F238E27FC236}">
                <a16:creationId xmlns:a16="http://schemas.microsoft.com/office/drawing/2014/main" id="{77E472AD-EA55-4882-8E97-A823A45AF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962400" y="1752600"/>
            <a:ext cx="4840637" cy="3630478"/>
          </a:xfrm>
          <a:prstGeom prst="rect">
            <a:avLst/>
          </a:prstGeom>
          <a:noFill/>
          <a:ln w="12700">
            <a:solidFill>
              <a:srgbClr val="003366"/>
            </a:solidFill>
          </a:ln>
          <a:extLst>
            <a:ext uri="{909E8E84-426E-40DD-AFC4-6F175D3DCCD1}">
              <a14:hiddenFill xmlns:a14="http://schemas.microsoft.com/office/drawing/2010/main">
                <a:solidFill>
                  <a:srgbClr val="FFFFFF"/>
                </a:solidFill>
              </a14:hiddenFill>
            </a:ext>
          </a:extLst>
        </p:spPr>
      </p:pic>
      <p:sp>
        <p:nvSpPr>
          <p:cNvPr id="8" name="Text Box 7">
            <a:extLst>
              <a:ext uri="{FF2B5EF4-FFF2-40B4-BE49-F238E27FC236}">
                <a16:creationId xmlns:a16="http://schemas.microsoft.com/office/drawing/2014/main" id="{D0C9112D-5506-4A58-A35C-24F957A11D3E}"/>
              </a:ext>
            </a:extLst>
          </p:cNvPr>
          <p:cNvSpPr txBox="1">
            <a:spLocks noChangeArrowheads="1"/>
          </p:cNvSpPr>
          <p:nvPr/>
        </p:nvSpPr>
        <p:spPr bwMode="auto">
          <a:xfrm>
            <a:off x="6096000" y="5029200"/>
            <a:ext cx="126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dirty="0" err="1">
                <a:solidFill>
                  <a:schemeClr val="bg1"/>
                </a:solidFill>
              </a:rPr>
              <a:t>Kashwitna</a:t>
            </a:r>
            <a:r>
              <a:rPr lang="en-US" altLang="en-US" sz="1200" dirty="0">
                <a:solidFill>
                  <a:schemeClr val="bg1"/>
                </a:solidFill>
              </a:rPr>
              <a:t> River</a:t>
            </a:r>
          </a:p>
        </p:txBody>
      </p:sp>
    </p:spTree>
    <p:extLst>
      <p:ext uri="{BB962C8B-B14F-4D97-AF65-F5344CB8AC3E}">
        <p14:creationId xmlns:p14="http://schemas.microsoft.com/office/powerpoint/2010/main" val="1780518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576" y="1219200"/>
            <a:ext cx="8229600" cy="4038600"/>
          </a:xfrm>
        </p:spPr>
        <p:txBody>
          <a:bodyPr>
            <a:noAutofit/>
          </a:bodyPr>
          <a:lstStyle/>
          <a:p>
            <a:pPr marL="109728" indent="0">
              <a:buNone/>
            </a:pPr>
            <a:r>
              <a:rPr lang="en-US" sz="2400" dirty="0"/>
              <a:t>A water body with anadromous or high value resident fish that is</a:t>
            </a:r>
          </a:p>
          <a:p>
            <a:r>
              <a:rPr lang="en-US" sz="2400" dirty="0"/>
              <a:t>A non-glacial water body </a:t>
            </a:r>
            <a:r>
              <a:rPr lang="en-US" sz="2400" b="1" dirty="0"/>
              <a:t>&gt;</a:t>
            </a:r>
            <a:r>
              <a:rPr lang="en-US" sz="2400" dirty="0"/>
              <a:t>3’ wide and </a:t>
            </a:r>
            <a:r>
              <a:rPr lang="en-US" sz="2400" u="sng" dirty="0"/>
              <a:t>&lt;</a:t>
            </a:r>
            <a:r>
              <a:rPr lang="en-US" sz="2400" dirty="0"/>
              <a:t>50’ wide that has an unconfined and dynamic channel; </a:t>
            </a:r>
          </a:p>
          <a:p>
            <a:r>
              <a:rPr lang="en-US" sz="2400" dirty="0"/>
              <a:t>A non-glacial water body &gt;3’ wide that has a confined channel; </a:t>
            </a:r>
          </a:p>
          <a:p>
            <a:r>
              <a:rPr lang="en-US" sz="2400" dirty="0"/>
              <a:t>A reach of the Kenai,                                                   </a:t>
            </a:r>
            <a:r>
              <a:rPr lang="en-US" sz="2400" dirty="0" err="1"/>
              <a:t>Kasilof</a:t>
            </a:r>
            <a:r>
              <a:rPr lang="en-US" sz="2400" dirty="0"/>
              <a:t>, or Lake Fork                                                Crescent rivers </a:t>
            </a:r>
            <a:r>
              <a:rPr lang="en-US" sz="2400" b="1" dirty="0"/>
              <a:t>&gt;</a:t>
            </a:r>
            <a:r>
              <a:rPr lang="en-US" sz="2400" dirty="0"/>
              <a:t>3’                                                          wide; or </a:t>
            </a:r>
          </a:p>
          <a:p>
            <a:r>
              <a:rPr lang="en-US" sz="2400" dirty="0"/>
              <a:t>A lake or pond</a:t>
            </a:r>
            <a:endParaRPr lang="en-US" sz="2400" dirty="0">
              <a:solidFill>
                <a:schemeClr val="bg2">
                  <a:lumMod val="50000"/>
                </a:schemeClr>
              </a:solidFill>
            </a:endParaRPr>
          </a:p>
          <a:p>
            <a:pPr marL="109728" indent="0">
              <a:buNone/>
            </a:pPr>
            <a:r>
              <a:rPr lang="en-US" sz="2200" dirty="0">
                <a:solidFill>
                  <a:schemeClr val="bg2">
                    <a:lumMod val="50000"/>
                  </a:schemeClr>
                </a:solidFill>
              </a:rPr>
              <a:t>AS 41.17.950 (37)</a:t>
            </a:r>
          </a:p>
        </p:txBody>
      </p:sp>
      <p:sp>
        <p:nvSpPr>
          <p:cNvPr id="2" name="Title 1"/>
          <p:cNvSpPr>
            <a:spLocks noGrp="1"/>
          </p:cNvSpPr>
          <p:nvPr>
            <p:ph type="title"/>
          </p:nvPr>
        </p:nvSpPr>
        <p:spPr/>
        <p:txBody>
          <a:bodyPr>
            <a:normAutofit/>
          </a:bodyPr>
          <a:lstStyle/>
          <a:p>
            <a:r>
              <a:rPr lang="en-US" dirty="0">
                <a:solidFill>
                  <a:schemeClr val="accent1">
                    <a:lumMod val="75000"/>
                  </a:schemeClr>
                </a:solidFill>
              </a:rPr>
              <a:t>Type II-C</a:t>
            </a:r>
          </a:p>
        </p:txBody>
      </p:sp>
      <p:pic>
        <p:nvPicPr>
          <p:cNvPr id="4" name="Picture 4" descr="P6150036">
            <a:extLst>
              <a:ext uri="{FF2B5EF4-FFF2-40B4-BE49-F238E27FC236}">
                <a16:creationId xmlns:a16="http://schemas.microsoft.com/office/drawing/2014/main" id="{E5B1A4A7-2260-4D40-B984-E1D3C3807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190855"/>
            <a:ext cx="41402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a:extLst>
              <a:ext uri="{FF2B5EF4-FFF2-40B4-BE49-F238E27FC236}">
                <a16:creationId xmlns:a16="http://schemas.microsoft.com/office/drawing/2014/main" id="{68E90CCD-C563-4C07-9499-025C4DC6A199}"/>
              </a:ext>
            </a:extLst>
          </p:cNvPr>
          <p:cNvSpPr txBox="1">
            <a:spLocks noChangeArrowheads="1"/>
          </p:cNvSpPr>
          <p:nvPr/>
        </p:nvSpPr>
        <p:spPr bwMode="auto">
          <a:xfrm>
            <a:off x="7950200" y="5935078"/>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dirty="0">
                <a:solidFill>
                  <a:schemeClr val="bg1"/>
                </a:solidFill>
              </a:rPr>
              <a:t>Iron Cr.</a:t>
            </a:r>
          </a:p>
        </p:txBody>
      </p:sp>
      <p:pic>
        <p:nvPicPr>
          <p:cNvPr id="7" name="Picture 4" descr="U_LakeFork_CrescentR">
            <a:extLst>
              <a:ext uri="{FF2B5EF4-FFF2-40B4-BE49-F238E27FC236}">
                <a16:creationId xmlns:a16="http://schemas.microsoft.com/office/drawing/2014/main" id="{68641750-3EA6-49E6-85B1-AC7AB884BD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3505200" y="4910068"/>
            <a:ext cx="2681287" cy="1853823"/>
          </a:xfrm>
          <a:prstGeom prst="rect">
            <a:avLst/>
          </a:prstGeom>
          <a:noFill/>
          <a:ln w="12700">
            <a:solidFill>
              <a:srgbClr val="003366"/>
            </a:solidFill>
          </a:ln>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4E683A46-A96A-4B58-8E9C-A1CE9E4EEEE1}"/>
              </a:ext>
            </a:extLst>
          </p:cNvPr>
          <p:cNvSpPr>
            <a:spLocks noChangeArrowheads="1"/>
          </p:cNvSpPr>
          <p:nvPr/>
        </p:nvSpPr>
        <p:spPr bwMode="auto">
          <a:xfrm>
            <a:off x="4481673" y="6486892"/>
            <a:ext cx="1676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dirty="0">
                <a:solidFill>
                  <a:schemeClr val="bg1"/>
                </a:solidFill>
              </a:rPr>
              <a:t>Lake Fork Crescent R.</a:t>
            </a:r>
          </a:p>
        </p:txBody>
      </p:sp>
    </p:spTree>
    <p:extLst>
      <p:ext uri="{BB962C8B-B14F-4D97-AF65-F5344CB8AC3E}">
        <p14:creationId xmlns:p14="http://schemas.microsoft.com/office/powerpoint/2010/main" val="1147897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317" y="1371600"/>
            <a:ext cx="8229600" cy="5105400"/>
          </a:xfrm>
        </p:spPr>
        <p:txBody>
          <a:bodyPr>
            <a:noAutofit/>
          </a:bodyPr>
          <a:lstStyle/>
          <a:p>
            <a:pPr marL="109728" indent="0">
              <a:buNone/>
            </a:pPr>
            <a:r>
              <a:rPr lang="en-US" sz="2800" dirty="0"/>
              <a:t>A non-glacial stream or a reach of the Kenai, </a:t>
            </a:r>
            <a:r>
              <a:rPr lang="en-US" sz="2800" dirty="0" err="1"/>
              <a:t>Kasilof</a:t>
            </a:r>
            <a:r>
              <a:rPr lang="en-US" sz="2800" dirty="0"/>
              <a:t>, or Lake Fork Crescent rivers that is </a:t>
            </a:r>
            <a:r>
              <a:rPr lang="en-US" sz="2800" b="1" u="sng" dirty="0"/>
              <a:t>&lt;</a:t>
            </a:r>
            <a:r>
              <a:rPr lang="en-US" sz="2800" b="1" dirty="0"/>
              <a:t>3’</a:t>
            </a:r>
            <a:r>
              <a:rPr lang="en-US" sz="2800" dirty="0"/>
              <a:t> wide that has anadromous or high value resident fish.</a:t>
            </a:r>
          </a:p>
          <a:p>
            <a:pPr lvl="1">
              <a:buFont typeface="Wingdings" panose="05000000000000000000" pitchFamily="2" charset="2"/>
              <a:buChar char="§"/>
            </a:pPr>
            <a:r>
              <a:rPr lang="en-US" sz="2400" dirty="0"/>
              <a:t>These streams are typically                         unnamed, often unmapped                                 because of their small size,                                                and can be upstream of II-C                               reaches </a:t>
            </a:r>
          </a:p>
          <a:p>
            <a:pPr marL="109728" indent="0">
              <a:buNone/>
            </a:pPr>
            <a:r>
              <a:rPr lang="en-US" sz="2200" dirty="0">
                <a:solidFill>
                  <a:schemeClr val="bg2">
                    <a:lumMod val="50000"/>
                  </a:schemeClr>
                </a:solidFill>
              </a:rPr>
              <a:t>AS 41.17.950 (38)</a:t>
            </a:r>
          </a:p>
        </p:txBody>
      </p:sp>
      <p:sp>
        <p:nvSpPr>
          <p:cNvPr id="2" name="Title 1"/>
          <p:cNvSpPr>
            <a:spLocks noGrp="1"/>
          </p:cNvSpPr>
          <p:nvPr>
            <p:ph type="title"/>
          </p:nvPr>
        </p:nvSpPr>
        <p:spPr/>
        <p:txBody>
          <a:bodyPr>
            <a:normAutofit/>
          </a:bodyPr>
          <a:lstStyle/>
          <a:p>
            <a:r>
              <a:rPr lang="en-US" dirty="0">
                <a:solidFill>
                  <a:schemeClr val="accent1">
                    <a:lumMod val="75000"/>
                  </a:schemeClr>
                </a:solidFill>
              </a:rPr>
              <a:t>Type II-D</a:t>
            </a:r>
          </a:p>
        </p:txBody>
      </p:sp>
      <p:pic>
        <p:nvPicPr>
          <p:cNvPr id="5" name="Picture 8" descr="MVC-448F">
            <a:extLst>
              <a:ext uri="{FF2B5EF4-FFF2-40B4-BE49-F238E27FC236}">
                <a16:creationId xmlns:a16="http://schemas.microsoft.com/office/drawing/2014/main" id="{2E66E1EB-0AE9-4151-BADF-7DD0764C12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4500" y="2819400"/>
            <a:ext cx="2857500" cy="38100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10">
            <a:extLst>
              <a:ext uri="{FF2B5EF4-FFF2-40B4-BE49-F238E27FC236}">
                <a16:creationId xmlns:a16="http://schemas.microsoft.com/office/drawing/2014/main" id="{48E3905D-D4A5-48DC-A0A1-26828F334AD3}"/>
              </a:ext>
            </a:extLst>
          </p:cNvPr>
          <p:cNvSpPr txBox="1">
            <a:spLocks noChangeArrowheads="1"/>
          </p:cNvSpPr>
          <p:nvPr/>
        </p:nvSpPr>
        <p:spPr bwMode="auto">
          <a:xfrm>
            <a:off x="6553200" y="6216273"/>
            <a:ext cx="1716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dirty="0" err="1">
                <a:solidFill>
                  <a:schemeClr val="bg1"/>
                </a:solidFill>
              </a:rPr>
              <a:t>Chakok</a:t>
            </a:r>
            <a:r>
              <a:rPr lang="en-US" altLang="en-US" sz="1200" dirty="0">
                <a:solidFill>
                  <a:schemeClr val="bg1"/>
                </a:solidFill>
              </a:rPr>
              <a:t> R. - North fork</a:t>
            </a:r>
          </a:p>
        </p:txBody>
      </p:sp>
    </p:spTree>
    <p:extLst>
      <p:ext uri="{BB962C8B-B14F-4D97-AF65-F5344CB8AC3E}">
        <p14:creationId xmlns:p14="http://schemas.microsoft.com/office/powerpoint/2010/main" val="327145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71600"/>
            <a:ext cx="8229600" cy="5071872"/>
          </a:xfrm>
        </p:spPr>
        <p:txBody>
          <a:bodyPr>
            <a:noAutofit/>
          </a:bodyPr>
          <a:lstStyle/>
          <a:p>
            <a:r>
              <a:rPr lang="en-US" sz="2600" dirty="0"/>
              <a:t>Where an estuarine area is adjacent to an anadromous or high value resident fish water body, the riparian retention area for the adjacent water body applies to the estuarine area.</a:t>
            </a:r>
          </a:p>
          <a:p>
            <a:r>
              <a:rPr lang="en-US" sz="2600" b="1" u="sng" dirty="0"/>
              <a:t>Estuarine area</a:t>
            </a:r>
            <a:r>
              <a:rPr lang="en-US" sz="2600" b="1" dirty="0"/>
              <a:t>:  </a:t>
            </a:r>
            <a:r>
              <a:rPr lang="en-US" sz="2600" dirty="0"/>
              <a:t>that area at the mouth of a Type II-A, II-B, II-C, or II-D stream where fresh and salt water mix; the landward extent of an estuary is the limit of salt-tolerant vegetation, and the seaward extent is a stream's delta at mean lower low water  </a:t>
            </a:r>
            <a:endParaRPr lang="en-US" sz="2600" dirty="0">
              <a:solidFill>
                <a:schemeClr val="bg2">
                  <a:lumMod val="50000"/>
                </a:schemeClr>
              </a:solidFill>
            </a:endParaRPr>
          </a:p>
          <a:p>
            <a:pPr marL="109728" indent="0">
              <a:buNone/>
            </a:pPr>
            <a:r>
              <a:rPr lang="en-US" sz="2600" dirty="0">
                <a:solidFill>
                  <a:schemeClr val="bg2">
                    <a:lumMod val="50000"/>
                  </a:schemeClr>
                </a:solidFill>
              </a:rPr>
              <a:t>		   </a:t>
            </a:r>
            <a:r>
              <a:rPr lang="en-US" sz="2200" dirty="0">
                <a:solidFill>
                  <a:srgbClr val="8BC614"/>
                </a:solidFill>
              </a:rPr>
              <a:t>AS 41.17.116 (b)(6), .118(a)(2)(F), .119(2)</a:t>
            </a:r>
          </a:p>
        </p:txBody>
      </p:sp>
      <p:sp>
        <p:nvSpPr>
          <p:cNvPr id="3" name="Title 2"/>
          <p:cNvSpPr>
            <a:spLocks noGrp="1"/>
          </p:cNvSpPr>
          <p:nvPr>
            <p:ph type="title"/>
          </p:nvPr>
        </p:nvSpPr>
        <p:spPr/>
        <p:txBody>
          <a:bodyPr>
            <a:normAutofit/>
          </a:bodyPr>
          <a:lstStyle/>
          <a:p>
            <a:r>
              <a:rPr lang="en-US" dirty="0">
                <a:solidFill>
                  <a:schemeClr val="accent1">
                    <a:lumMod val="75000"/>
                  </a:schemeClr>
                </a:solidFill>
              </a:rPr>
              <a:t>Estuarine areas</a:t>
            </a:r>
          </a:p>
        </p:txBody>
      </p:sp>
    </p:spTree>
    <p:extLst>
      <p:ext uri="{BB962C8B-B14F-4D97-AF65-F5344CB8AC3E}">
        <p14:creationId xmlns:p14="http://schemas.microsoft.com/office/powerpoint/2010/main" val="2452964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227426E-645D-43B8-8967-D8CBC1C421D9}"/>
              </a:ext>
            </a:extLst>
          </p:cNvPr>
          <p:cNvSpPr/>
          <p:nvPr/>
        </p:nvSpPr>
        <p:spPr>
          <a:xfrm>
            <a:off x="2872272" y="5102524"/>
            <a:ext cx="4905124" cy="476093"/>
          </a:xfrm>
          <a:custGeom>
            <a:avLst/>
            <a:gdLst>
              <a:gd name="connsiteX0" fmla="*/ 0 w 5939822"/>
              <a:gd name="connsiteY0" fmla="*/ 158698 h 823716"/>
              <a:gd name="connsiteX1" fmla="*/ 37785 w 5939822"/>
              <a:gd name="connsiteY1" fmla="*/ 173812 h 823716"/>
              <a:gd name="connsiteX2" fmla="*/ 60456 w 5939822"/>
              <a:gd name="connsiteY2" fmla="*/ 181369 h 823716"/>
              <a:gd name="connsiteX3" fmla="*/ 105798 w 5939822"/>
              <a:gd name="connsiteY3" fmla="*/ 211597 h 823716"/>
              <a:gd name="connsiteX4" fmla="*/ 120913 w 5939822"/>
              <a:gd name="connsiteY4" fmla="*/ 226711 h 823716"/>
              <a:gd name="connsiteX5" fmla="*/ 385408 w 5939822"/>
              <a:gd name="connsiteY5" fmla="*/ 249382 h 823716"/>
              <a:gd name="connsiteX6" fmla="*/ 408079 w 5939822"/>
              <a:gd name="connsiteY6" fmla="*/ 256939 h 823716"/>
              <a:gd name="connsiteX7" fmla="*/ 483650 w 5939822"/>
              <a:gd name="connsiteY7" fmla="*/ 264496 h 823716"/>
              <a:gd name="connsiteX8" fmla="*/ 513878 w 5939822"/>
              <a:gd name="connsiteY8" fmla="*/ 279610 h 823716"/>
              <a:gd name="connsiteX9" fmla="*/ 559220 w 5939822"/>
              <a:gd name="connsiteY9" fmla="*/ 287167 h 823716"/>
              <a:gd name="connsiteX10" fmla="*/ 581891 w 5939822"/>
              <a:gd name="connsiteY10" fmla="*/ 294724 h 823716"/>
              <a:gd name="connsiteX11" fmla="*/ 612119 w 5939822"/>
              <a:gd name="connsiteY11" fmla="*/ 302281 h 823716"/>
              <a:gd name="connsiteX12" fmla="*/ 657461 w 5939822"/>
              <a:gd name="connsiteY12" fmla="*/ 317395 h 823716"/>
              <a:gd name="connsiteX13" fmla="*/ 680132 w 5939822"/>
              <a:gd name="connsiteY13" fmla="*/ 332509 h 823716"/>
              <a:gd name="connsiteX14" fmla="*/ 725474 w 5939822"/>
              <a:gd name="connsiteY14" fmla="*/ 340066 h 823716"/>
              <a:gd name="connsiteX15" fmla="*/ 770817 w 5939822"/>
              <a:gd name="connsiteY15" fmla="*/ 362738 h 823716"/>
              <a:gd name="connsiteX16" fmla="*/ 793488 w 5939822"/>
              <a:gd name="connsiteY16" fmla="*/ 377852 h 823716"/>
              <a:gd name="connsiteX17" fmla="*/ 838830 w 5939822"/>
              <a:gd name="connsiteY17" fmla="*/ 392966 h 823716"/>
              <a:gd name="connsiteX18" fmla="*/ 861501 w 5939822"/>
              <a:gd name="connsiteY18" fmla="*/ 400523 h 823716"/>
              <a:gd name="connsiteX19" fmla="*/ 899286 w 5939822"/>
              <a:gd name="connsiteY19" fmla="*/ 408080 h 823716"/>
              <a:gd name="connsiteX20" fmla="*/ 967299 w 5939822"/>
              <a:gd name="connsiteY20" fmla="*/ 423194 h 823716"/>
              <a:gd name="connsiteX21" fmla="*/ 1027755 w 5939822"/>
              <a:gd name="connsiteY21" fmla="*/ 430751 h 823716"/>
              <a:gd name="connsiteX22" fmla="*/ 1110883 w 5939822"/>
              <a:gd name="connsiteY22" fmla="*/ 445865 h 823716"/>
              <a:gd name="connsiteX23" fmla="*/ 1148668 w 5939822"/>
              <a:gd name="connsiteY23" fmla="*/ 453422 h 823716"/>
              <a:gd name="connsiteX24" fmla="*/ 1216681 w 5939822"/>
              <a:gd name="connsiteY24" fmla="*/ 460979 h 823716"/>
              <a:gd name="connsiteX25" fmla="*/ 1314922 w 5939822"/>
              <a:gd name="connsiteY25" fmla="*/ 476093 h 823716"/>
              <a:gd name="connsiteX26" fmla="*/ 1345151 w 5939822"/>
              <a:gd name="connsiteY26" fmla="*/ 483650 h 823716"/>
              <a:gd name="connsiteX27" fmla="*/ 1413164 w 5939822"/>
              <a:gd name="connsiteY27" fmla="*/ 491207 h 823716"/>
              <a:gd name="connsiteX28" fmla="*/ 1549190 w 5939822"/>
              <a:gd name="connsiteY28" fmla="*/ 506321 h 823716"/>
              <a:gd name="connsiteX29" fmla="*/ 1594532 w 5939822"/>
              <a:gd name="connsiteY29" fmla="*/ 513878 h 823716"/>
              <a:gd name="connsiteX30" fmla="*/ 1700331 w 5939822"/>
              <a:gd name="connsiteY30" fmla="*/ 521435 h 823716"/>
              <a:gd name="connsiteX31" fmla="*/ 1821243 w 5939822"/>
              <a:gd name="connsiteY31" fmla="*/ 536549 h 823716"/>
              <a:gd name="connsiteX32" fmla="*/ 1859028 w 5939822"/>
              <a:gd name="connsiteY32" fmla="*/ 544106 h 823716"/>
              <a:gd name="connsiteX33" fmla="*/ 2115967 w 5939822"/>
              <a:gd name="connsiteY33" fmla="*/ 551663 h 823716"/>
              <a:gd name="connsiteX34" fmla="*/ 2206651 w 5939822"/>
              <a:gd name="connsiteY34" fmla="*/ 566777 h 823716"/>
              <a:gd name="connsiteX35" fmla="*/ 2297336 w 5939822"/>
              <a:gd name="connsiteY35" fmla="*/ 581891 h 823716"/>
              <a:gd name="connsiteX36" fmla="*/ 2388020 w 5939822"/>
              <a:gd name="connsiteY36" fmla="*/ 597005 h 823716"/>
              <a:gd name="connsiteX37" fmla="*/ 2410691 w 5939822"/>
              <a:gd name="connsiteY37" fmla="*/ 604562 h 823716"/>
              <a:gd name="connsiteX38" fmla="*/ 2471147 w 5939822"/>
              <a:gd name="connsiteY38" fmla="*/ 619676 h 823716"/>
              <a:gd name="connsiteX39" fmla="*/ 2539160 w 5939822"/>
              <a:gd name="connsiteY39" fmla="*/ 642347 h 823716"/>
              <a:gd name="connsiteX40" fmla="*/ 2561832 w 5939822"/>
              <a:gd name="connsiteY40" fmla="*/ 649904 h 823716"/>
              <a:gd name="connsiteX41" fmla="*/ 2599617 w 5939822"/>
              <a:gd name="connsiteY41" fmla="*/ 657461 h 823716"/>
              <a:gd name="connsiteX42" fmla="*/ 2644959 w 5939822"/>
              <a:gd name="connsiteY42" fmla="*/ 672576 h 823716"/>
              <a:gd name="connsiteX43" fmla="*/ 2682744 w 5939822"/>
              <a:gd name="connsiteY43" fmla="*/ 680133 h 823716"/>
              <a:gd name="connsiteX44" fmla="*/ 2728086 w 5939822"/>
              <a:gd name="connsiteY44" fmla="*/ 695247 h 823716"/>
              <a:gd name="connsiteX45" fmla="*/ 2796099 w 5939822"/>
              <a:gd name="connsiteY45" fmla="*/ 717918 h 823716"/>
              <a:gd name="connsiteX46" fmla="*/ 2818770 w 5939822"/>
              <a:gd name="connsiteY46" fmla="*/ 725475 h 823716"/>
              <a:gd name="connsiteX47" fmla="*/ 2841441 w 5939822"/>
              <a:gd name="connsiteY47" fmla="*/ 733032 h 823716"/>
              <a:gd name="connsiteX48" fmla="*/ 2894341 w 5939822"/>
              <a:gd name="connsiteY48" fmla="*/ 748146 h 823716"/>
              <a:gd name="connsiteX49" fmla="*/ 2924569 w 5939822"/>
              <a:gd name="connsiteY49" fmla="*/ 755703 h 823716"/>
              <a:gd name="connsiteX50" fmla="*/ 2969911 w 5939822"/>
              <a:gd name="connsiteY50" fmla="*/ 770817 h 823716"/>
              <a:gd name="connsiteX51" fmla="*/ 3083266 w 5939822"/>
              <a:gd name="connsiteY51" fmla="*/ 785931 h 823716"/>
              <a:gd name="connsiteX52" fmla="*/ 3173951 w 5939822"/>
              <a:gd name="connsiteY52" fmla="*/ 801045 h 823716"/>
              <a:gd name="connsiteX53" fmla="*/ 3204179 w 5939822"/>
              <a:gd name="connsiteY53" fmla="*/ 808602 h 823716"/>
              <a:gd name="connsiteX54" fmla="*/ 3257078 w 5939822"/>
              <a:gd name="connsiteY54" fmla="*/ 816159 h 823716"/>
              <a:gd name="connsiteX55" fmla="*/ 3294863 w 5939822"/>
              <a:gd name="connsiteY55" fmla="*/ 823716 h 823716"/>
              <a:gd name="connsiteX56" fmla="*/ 3400661 w 5939822"/>
              <a:gd name="connsiteY56" fmla="*/ 816159 h 823716"/>
              <a:gd name="connsiteX57" fmla="*/ 3423332 w 5939822"/>
              <a:gd name="connsiteY57" fmla="*/ 808602 h 823716"/>
              <a:gd name="connsiteX58" fmla="*/ 3604701 w 5939822"/>
              <a:gd name="connsiteY58" fmla="*/ 793488 h 823716"/>
              <a:gd name="connsiteX59" fmla="*/ 3627372 w 5939822"/>
              <a:gd name="connsiteY59" fmla="*/ 778374 h 823716"/>
              <a:gd name="connsiteX60" fmla="*/ 3650043 w 5939822"/>
              <a:gd name="connsiteY60" fmla="*/ 770817 h 823716"/>
              <a:gd name="connsiteX61" fmla="*/ 3695385 w 5939822"/>
              <a:gd name="connsiteY61" fmla="*/ 740589 h 823716"/>
              <a:gd name="connsiteX62" fmla="*/ 3718056 w 5939822"/>
              <a:gd name="connsiteY62" fmla="*/ 725475 h 823716"/>
              <a:gd name="connsiteX63" fmla="*/ 3740727 w 5939822"/>
              <a:gd name="connsiteY63" fmla="*/ 717918 h 823716"/>
              <a:gd name="connsiteX64" fmla="*/ 3763398 w 5939822"/>
              <a:gd name="connsiteY64" fmla="*/ 702804 h 823716"/>
              <a:gd name="connsiteX65" fmla="*/ 3816298 w 5939822"/>
              <a:gd name="connsiteY65" fmla="*/ 695247 h 823716"/>
              <a:gd name="connsiteX66" fmla="*/ 3869197 w 5939822"/>
              <a:gd name="connsiteY66" fmla="*/ 702804 h 823716"/>
              <a:gd name="connsiteX67" fmla="*/ 3974995 w 5939822"/>
              <a:gd name="connsiteY67" fmla="*/ 665019 h 823716"/>
              <a:gd name="connsiteX68" fmla="*/ 4035451 w 5939822"/>
              <a:gd name="connsiteY68" fmla="*/ 619676 h 823716"/>
              <a:gd name="connsiteX69" fmla="*/ 4058122 w 5939822"/>
              <a:gd name="connsiteY69" fmla="*/ 604562 h 823716"/>
              <a:gd name="connsiteX70" fmla="*/ 4088351 w 5939822"/>
              <a:gd name="connsiteY70" fmla="*/ 566777 h 823716"/>
              <a:gd name="connsiteX71" fmla="*/ 4111022 w 5939822"/>
              <a:gd name="connsiteY71" fmla="*/ 551663 h 823716"/>
              <a:gd name="connsiteX72" fmla="*/ 4194149 w 5939822"/>
              <a:gd name="connsiteY72" fmla="*/ 528992 h 823716"/>
              <a:gd name="connsiteX73" fmla="*/ 4216820 w 5939822"/>
              <a:gd name="connsiteY73" fmla="*/ 521435 h 823716"/>
              <a:gd name="connsiteX74" fmla="*/ 4247048 w 5939822"/>
              <a:gd name="connsiteY74" fmla="*/ 513878 h 823716"/>
              <a:gd name="connsiteX75" fmla="*/ 4284833 w 5939822"/>
              <a:gd name="connsiteY75" fmla="*/ 506321 h 823716"/>
              <a:gd name="connsiteX76" fmla="*/ 4352846 w 5939822"/>
              <a:gd name="connsiteY76" fmla="*/ 476093 h 823716"/>
              <a:gd name="connsiteX77" fmla="*/ 4375517 w 5939822"/>
              <a:gd name="connsiteY77" fmla="*/ 468536 h 823716"/>
              <a:gd name="connsiteX78" fmla="*/ 4435974 w 5939822"/>
              <a:gd name="connsiteY78" fmla="*/ 453422 h 823716"/>
              <a:gd name="connsiteX79" fmla="*/ 4488873 w 5939822"/>
              <a:gd name="connsiteY79" fmla="*/ 438308 h 823716"/>
              <a:gd name="connsiteX80" fmla="*/ 4541772 w 5939822"/>
              <a:gd name="connsiteY80" fmla="*/ 423194 h 823716"/>
              <a:gd name="connsiteX81" fmla="*/ 4617342 w 5939822"/>
              <a:gd name="connsiteY81" fmla="*/ 415637 h 823716"/>
              <a:gd name="connsiteX82" fmla="*/ 4640013 w 5939822"/>
              <a:gd name="connsiteY82" fmla="*/ 408080 h 823716"/>
              <a:gd name="connsiteX83" fmla="*/ 4700470 w 5939822"/>
              <a:gd name="connsiteY83" fmla="*/ 392966 h 823716"/>
              <a:gd name="connsiteX84" fmla="*/ 4715584 w 5939822"/>
              <a:gd name="connsiteY84" fmla="*/ 370295 h 823716"/>
              <a:gd name="connsiteX85" fmla="*/ 4768483 w 5939822"/>
              <a:gd name="connsiteY85" fmla="*/ 340066 h 823716"/>
              <a:gd name="connsiteX86" fmla="*/ 4791154 w 5939822"/>
              <a:gd name="connsiteY86" fmla="*/ 332509 h 823716"/>
              <a:gd name="connsiteX87" fmla="*/ 4813825 w 5939822"/>
              <a:gd name="connsiteY87" fmla="*/ 317395 h 823716"/>
              <a:gd name="connsiteX88" fmla="*/ 4866724 w 5939822"/>
              <a:gd name="connsiteY88" fmla="*/ 302281 h 823716"/>
              <a:gd name="connsiteX89" fmla="*/ 4889395 w 5939822"/>
              <a:gd name="connsiteY89" fmla="*/ 287167 h 823716"/>
              <a:gd name="connsiteX90" fmla="*/ 4942294 w 5939822"/>
              <a:gd name="connsiteY90" fmla="*/ 272053 h 823716"/>
              <a:gd name="connsiteX91" fmla="*/ 4964965 w 5939822"/>
              <a:gd name="connsiteY91" fmla="*/ 256939 h 823716"/>
              <a:gd name="connsiteX92" fmla="*/ 5002751 w 5939822"/>
              <a:gd name="connsiteY92" fmla="*/ 249382 h 823716"/>
              <a:gd name="connsiteX93" fmla="*/ 5032979 w 5939822"/>
              <a:gd name="connsiteY93" fmla="*/ 241825 h 823716"/>
              <a:gd name="connsiteX94" fmla="*/ 5063207 w 5939822"/>
              <a:gd name="connsiteY94" fmla="*/ 226711 h 823716"/>
              <a:gd name="connsiteX95" fmla="*/ 5123663 w 5939822"/>
              <a:gd name="connsiteY95" fmla="*/ 211597 h 823716"/>
              <a:gd name="connsiteX96" fmla="*/ 5146334 w 5939822"/>
              <a:gd name="connsiteY96" fmla="*/ 196483 h 823716"/>
              <a:gd name="connsiteX97" fmla="*/ 5191676 w 5939822"/>
              <a:gd name="connsiteY97" fmla="*/ 181369 h 823716"/>
              <a:gd name="connsiteX98" fmla="*/ 5244575 w 5939822"/>
              <a:gd name="connsiteY98" fmla="*/ 166255 h 823716"/>
              <a:gd name="connsiteX99" fmla="*/ 5289917 w 5939822"/>
              <a:gd name="connsiteY99" fmla="*/ 143584 h 823716"/>
              <a:gd name="connsiteX100" fmla="*/ 5320146 w 5939822"/>
              <a:gd name="connsiteY100" fmla="*/ 136027 h 823716"/>
              <a:gd name="connsiteX101" fmla="*/ 5524185 w 5939822"/>
              <a:gd name="connsiteY101" fmla="*/ 120913 h 823716"/>
              <a:gd name="connsiteX102" fmla="*/ 5788681 w 5939822"/>
              <a:gd name="connsiteY102" fmla="*/ 113356 h 823716"/>
              <a:gd name="connsiteX103" fmla="*/ 5811352 w 5939822"/>
              <a:gd name="connsiteY103" fmla="*/ 98242 h 823716"/>
              <a:gd name="connsiteX104" fmla="*/ 5886922 w 5939822"/>
              <a:gd name="connsiteY104" fmla="*/ 52900 h 823716"/>
              <a:gd name="connsiteX105" fmla="*/ 5924708 w 5939822"/>
              <a:gd name="connsiteY105" fmla="*/ 22671 h 823716"/>
              <a:gd name="connsiteX106" fmla="*/ 5939822 w 5939822"/>
              <a:gd name="connsiteY106" fmla="*/ 0 h 82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939822" h="823716">
                <a:moveTo>
                  <a:pt x="0" y="158698"/>
                </a:moveTo>
                <a:cubicBezTo>
                  <a:pt x="12595" y="163736"/>
                  <a:pt x="25083" y="169049"/>
                  <a:pt x="37785" y="173812"/>
                </a:cubicBezTo>
                <a:cubicBezTo>
                  <a:pt x="45244" y="176609"/>
                  <a:pt x="53493" y="177500"/>
                  <a:pt x="60456" y="181369"/>
                </a:cubicBezTo>
                <a:cubicBezTo>
                  <a:pt x="76335" y="190191"/>
                  <a:pt x="92953" y="198753"/>
                  <a:pt x="105798" y="211597"/>
                </a:cubicBezTo>
                <a:cubicBezTo>
                  <a:pt x="110836" y="216635"/>
                  <a:pt x="114298" y="224065"/>
                  <a:pt x="120913" y="226711"/>
                </a:cubicBezTo>
                <a:cubicBezTo>
                  <a:pt x="195126" y="256396"/>
                  <a:pt x="331873" y="247399"/>
                  <a:pt x="385408" y="249382"/>
                </a:cubicBezTo>
                <a:cubicBezTo>
                  <a:pt x="392965" y="251901"/>
                  <a:pt x="400206" y="255728"/>
                  <a:pt x="408079" y="256939"/>
                </a:cubicBezTo>
                <a:cubicBezTo>
                  <a:pt x="433101" y="260788"/>
                  <a:pt x="458896" y="259192"/>
                  <a:pt x="483650" y="264496"/>
                </a:cubicBezTo>
                <a:cubicBezTo>
                  <a:pt x="494665" y="266856"/>
                  <a:pt x="503088" y="276373"/>
                  <a:pt x="513878" y="279610"/>
                </a:cubicBezTo>
                <a:cubicBezTo>
                  <a:pt x="528554" y="284013"/>
                  <a:pt x="544262" y="283843"/>
                  <a:pt x="559220" y="287167"/>
                </a:cubicBezTo>
                <a:cubicBezTo>
                  <a:pt x="566996" y="288895"/>
                  <a:pt x="574232" y="292536"/>
                  <a:pt x="581891" y="294724"/>
                </a:cubicBezTo>
                <a:cubicBezTo>
                  <a:pt x="591877" y="297577"/>
                  <a:pt x="602171" y="299297"/>
                  <a:pt x="612119" y="302281"/>
                </a:cubicBezTo>
                <a:cubicBezTo>
                  <a:pt x="627379" y="306859"/>
                  <a:pt x="644205" y="308558"/>
                  <a:pt x="657461" y="317395"/>
                </a:cubicBezTo>
                <a:cubicBezTo>
                  <a:pt x="665018" y="322433"/>
                  <a:pt x="671516" y="329637"/>
                  <a:pt x="680132" y="332509"/>
                </a:cubicBezTo>
                <a:cubicBezTo>
                  <a:pt x="694668" y="337354"/>
                  <a:pt x="710360" y="337547"/>
                  <a:pt x="725474" y="340066"/>
                </a:cubicBezTo>
                <a:cubicBezTo>
                  <a:pt x="790446" y="383382"/>
                  <a:pt x="708244" y="331452"/>
                  <a:pt x="770817" y="362738"/>
                </a:cubicBezTo>
                <a:cubicBezTo>
                  <a:pt x="778941" y="366800"/>
                  <a:pt x="785188" y="374163"/>
                  <a:pt x="793488" y="377852"/>
                </a:cubicBezTo>
                <a:cubicBezTo>
                  <a:pt x="808046" y="384322"/>
                  <a:pt x="823716" y="387928"/>
                  <a:pt x="838830" y="392966"/>
                </a:cubicBezTo>
                <a:cubicBezTo>
                  <a:pt x="846387" y="395485"/>
                  <a:pt x="853690" y="398961"/>
                  <a:pt x="861501" y="400523"/>
                </a:cubicBezTo>
                <a:cubicBezTo>
                  <a:pt x="874096" y="403042"/>
                  <a:pt x="886747" y="405294"/>
                  <a:pt x="899286" y="408080"/>
                </a:cubicBezTo>
                <a:cubicBezTo>
                  <a:pt x="933135" y="415602"/>
                  <a:pt x="930262" y="417496"/>
                  <a:pt x="967299" y="423194"/>
                </a:cubicBezTo>
                <a:cubicBezTo>
                  <a:pt x="987372" y="426282"/>
                  <a:pt x="1007603" y="428232"/>
                  <a:pt x="1027755" y="430751"/>
                </a:cubicBezTo>
                <a:cubicBezTo>
                  <a:pt x="1074004" y="446166"/>
                  <a:pt x="1031535" y="433658"/>
                  <a:pt x="1110883" y="445865"/>
                </a:cubicBezTo>
                <a:cubicBezTo>
                  <a:pt x="1123578" y="447818"/>
                  <a:pt x="1135953" y="451606"/>
                  <a:pt x="1148668" y="453422"/>
                </a:cubicBezTo>
                <a:cubicBezTo>
                  <a:pt x="1171249" y="456648"/>
                  <a:pt x="1194010" y="458460"/>
                  <a:pt x="1216681" y="460979"/>
                </a:cubicBezTo>
                <a:cubicBezTo>
                  <a:pt x="1284890" y="478031"/>
                  <a:pt x="1201772" y="458686"/>
                  <a:pt x="1314922" y="476093"/>
                </a:cubicBezTo>
                <a:cubicBezTo>
                  <a:pt x="1325188" y="477672"/>
                  <a:pt x="1334885" y="482071"/>
                  <a:pt x="1345151" y="483650"/>
                </a:cubicBezTo>
                <a:cubicBezTo>
                  <a:pt x="1367696" y="487118"/>
                  <a:pt x="1390493" y="488688"/>
                  <a:pt x="1413164" y="491207"/>
                </a:cubicBezTo>
                <a:cubicBezTo>
                  <a:pt x="1484192" y="508964"/>
                  <a:pt x="1410907" y="492493"/>
                  <a:pt x="1549190" y="506321"/>
                </a:cubicBezTo>
                <a:cubicBezTo>
                  <a:pt x="1564436" y="507846"/>
                  <a:pt x="1579286" y="512353"/>
                  <a:pt x="1594532" y="513878"/>
                </a:cubicBezTo>
                <a:cubicBezTo>
                  <a:pt x="1629713" y="517396"/>
                  <a:pt x="1665108" y="518372"/>
                  <a:pt x="1700331" y="521435"/>
                </a:cubicBezTo>
                <a:cubicBezTo>
                  <a:pt x="1731199" y="524119"/>
                  <a:pt x="1788592" y="531107"/>
                  <a:pt x="1821243" y="536549"/>
                </a:cubicBezTo>
                <a:cubicBezTo>
                  <a:pt x="1833913" y="538661"/>
                  <a:pt x="1846200" y="543448"/>
                  <a:pt x="1859028" y="544106"/>
                </a:cubicBezTo>
                <a:cubicBezTo>
                  <a:pt x="1944599" y="548494"/>
                  <a:pt x="2030321" y="549144"/>
                  <a:pt x="2115967" y="551663"/>
                </a:cubicBezTo>
                <a:cubicBezTo>
                  <a:pt x="2188115" y="566093"/>
                  <a:pt x="2117605" y="552717"/>
                  <a:pt x="2206651" y="566777"/>
                </a:cubicBezTo>
                <a:cubicBezTo>
                  <a:pt x="2236921" y="571556"/>
                  <a:pt x="2267606" y="574458"/>
                  <a:pt x="2297336" y="581891"/>
                </a:cubicBezTo>
                <a:cubicBezTo>
                  <a:pt x="2347266" y="594374"/>
                  <a:pt x="2317258" y="588160"/>
                  <a:pt x="2388020" y="597005"/>
                </a:cubicBezTo>
                <a:cubicBezTo>
                  <a:pt x="2395577" y="599524"/>
                  <a:pt x="2403006" y="602466"/>
                  <a:pt x="2410691" y="604562"/>
                </a:cubicBezTo>
                <a:cubicBezTo>
                  <a:pt x="2430731" y="610028"/>
                  <a:pt x="2451441" y="613107"/>
                  <a:pt x="2471147" y="619676"/>
                </a:cubicBezTo>
                <a:lnTo>
                  <a:pt x="2539160" y="642347"/>
                </a:lnTo>
                <a:cubicBezTo>
                  <a:pt x="2546717" y="644866"/>
                  <a:pt x="2554021" y="648342"/>
                  <a:pt x="2561832" y="649904"/>
                </a:cubicBezTo>
                <a:cubicBezTo>
                  <a:pt x="2574427" y="652423"/>
                  <a:pt x="2587225" y="654081"/>
                  <a:pt x="2599617" y="657461"/>
                </a:cubicBezTo>
                <a:cubicBezTo>
                  <a:pt x="2614987" y="661653"/>
                  <a:pt x="2629337" y="669452"/>
                  <a:pt x="2644959" y="672576"/>
                </a:cubicBezTo>
                <a:cubicBezTo>
                  <a:pt x="2657554" y="675095"/>
                  <a:pt x="2670352" y="676753"/>
                  <a:pt x="2682744" y="680133"/>
                </a:cubicBezTo>
                <a:cubicBezTo>
                  <a:pt x="2698114" y="684325"/>
                  <a:pt x="2712972" y="690209"/>
                  <a:pt x="2728086" y="695247"/>
                </a:cubicBezTo>
                <a:lnTo>
                  <a:pt x="2796099" y="717918"/>
                </a:lnTo>
                <a:lnTo>
                  <a:pt x="2818770" y="725475"/>
                </a:lnTo>
                <a:cubicBezTo>
                  <a:pt x="2826327" y="727994"/>
                  <a:pt x="2833713" y="731100"/>
                  <a:pt x="2841441" y="733032"/>
                </a:cubicBezTo>
                <a:cubicBezTo>
                  <a:pt x="2935929" y="756653"/>
                  <a:pt x="2818461" y="726466"/>
                  <a:pt x="2894341" y="748146"/>
                </a:cubicBezTo>
                <a:cubicBezTo>
                  <a:pt x="2904327" y="750999"/>
                  <a:pt x="2914621" y="752719"/>
                  <a:pt x="2924569" y="755703"/>
                </a:cubicBezTo>
                <a:cubicBezTo>
                  <a:pt x="2939829" y="760281"/>
                  <a:pt x="2954196" y="768198"/>
                  <a:pt x="2969911" y="770817"/>
                </a:cubicBezTo>
                <a:cubicBezTo>
                  <a:pt x="3037753" y="782124"/>
                  <a:pt x="3000024" y="776682"/>
                  <a:pt x="3083266" y="785931"/>
                </a:cubicBezTo>
                <a:cubicBezTo>
                  <a:pt x="3151291" y="802937"/>
                  <a:pt x="3067807" y="783355"/>
                  <a:pt x="3173951" y="801045"/>
                </a:cubicBezTo>
                <a:cubicBezTo>
                  <a:pt x="3184196" y="802752"/>
                  <a:pt x="3193960" y="806744"/>
                  <a:pt x="3204179" y="808602"/>
                </a:cubicBezTo>
                <a:cubicBezTo>
                  <a:pt x="3221704" y="811788"/>
                  <a:pt x="3239508" y="813231"/>
                  <a:pt x="3257078" y="816159"/>
                </a:cubicBezTo>
                <a:cubicBezTo>
                  <a:pt x="3269748" y="818271"/>
                  <a:pt x="3282268" y="821197"/>
                  <a:pt x="3294863" y="823716"/>
                </a:cubicBezTo>
                <a:cubicBezTo>
                  <a:pt x="3330129" y="821197"/>
                  <a:pt x="3365547" y="820290"/>
                  <a:pt x="3400661" y="816159"/>
                </a:cubicBezTo>
                <a:cubicBezTo>
                  <a:pt x="3408572" y="815228"/>
                  <a:pt x="3415446" y="809729"/>
                  <a:pt x="3423332" y="808602"/>
                </a:cubicBezTo>
                <a:cubicBezTo>
                  <a:pt x="3447902" y="805092"/>
                  <a:pt x="3586452" y="794892"/>
                  <a:pt x="3604701" y="793488"/>
                </a:cubicBezTo>
                <a:cubicBezTo>
                  <a:pt x="3612258" y="788450"/>
                  <a:pt x="3619248" y="782436"/>
                  <a:pt x="3627372" y="778374"/>
                </a:cubicBezTo>
                <a:cubicBezTo>
                  <a:pt x="3634497" y="774812"/>
                  <a:pt x="3643080" y="774686"/>
                  <a:pt x="3650043" y="770817"/>
                </a:cubicBezTo>
                <a:cubicBezTo>
                  <a:pt x="3665922" y="761995"/>
                  <a:pt x="3680271" y="750665"/>
                  <a:pt x="3695385" y="740589"/>
                </a:cubicBezTo>
                <a:cubicBezTo>
                  <a:pt x="3702942" y="735551"/>
                  <a:pt x="3709440" y="728347"/>
                  <a:pt x="3718056" y="725475"/>
                </a:cubicBezTo>
                <a:cubicBezTo>
                  <a:pt x="3725613" y="722956"/>
                  <a:pt x="3733602" y="721480"/>
                  <a:pt x="3740727" y="717918"/>
                </a:cubicBezTo>
                <a:cubicBezTo>
                  <a:pt x="3748851" y="713856"/>
                  <a:pt x="3754699" y="705414"/>
                  <a:pt x="3763398" y="702804"/>
                </a:cubicBezTo>
                <a:cubicBezTo>
                  <a:pt x="3780459" y="697686"/>
                  <a:pt x="3798665" y="697766"/>
                  <a:pt x="3816298" y="695247"/>
                </a:cubicBezTo>
                <a:cubicBezTo>
                  <a:pt x="3833931" y="697766"/>
                  <a:pt x="3851385" y="702804"/>
                  <a:pt x="3869197" y="702804"/>
                </a:cubicBezTo>
                <a:cubicBezTo>
                  <a:pt x="3914670" y="702804"/>
                  <a:pt x="3942278" y="697738"/>
                  <a:pt x="3974995" y="665019"/>
                </a:cubicBezTo>
                <a:cubicBezTo>
                  <a:pt x="4002953" y="637059"/>
                  <a:pt x="3984181" y="653856"/>
                  <a:pt x="4035451" y="619676"/>
                </a:cubicBezTo>
                <a:lnTo>
                  <a:pt x="4058122" y="604562"/>
                </a:lnTo>
                <a:cubicBezTo>
                  <a:pt x="4069346" y="587726"/>
                  <a:pt x="4072966" y="579085"/>
                  <a:pt x="4088351" y="566777"/>
                </a:cubicBezTo>
                <a:cubicBezTo>
                  <a:pt x="4095443" y="561103"/>
                  <a:pt x="4102722" y="555352"/>
                  <a:pt x="4111022" y="551663"/>
                </a:cubicBezTo>
                <a:cubicBezTo>
                  <a:pt x="4152711" y="533135"/>
                  <a:pt x="4153511" y="539151"/>
                  <a:pt x="4194149" y="528992"/>
                </a:cubicBezTo>
                <a:cubicBezTo>
                  <a:pt x="4201877" y="527060"/>
                  <a:pt x="4209161" y="523623"/>
                  <a:pt x="4216820" y="521435"/>
                </a:cubicBezTo>
                <a:cubicBezTo>
                  <a:pt x="4226806" y="518582"/>
                  <a:pt x="4236909" y="516131"/>
                  <a:pt x="4247048" y="513878"/>
                </a:cubicBezTo>
                <a:cubicBezTo>
                  <a:pt x="4259587" y="511092"/>
                  <a:pt x="4272441" y="509701"/>
                  <a:pt x="4284833" y="506321"/>
                </a:cubicBezTo>
                <a:cubicBezTo>
                  <a:pt x="4370617" y="482925"/>
                  <a:pt x="4298776" y="503128"/>
                  <a:pt x="4352846" y="476093"/>
                </a:cubicBezTo>
                <a:cubicBezTo>
                  <a:pt x="4359971" y="472531"/>
                  <a:pt x="4367832" y="470632"/>
                  <a:pt x="4375517" y="468536"/>
                </a:cubicBezTo>
                <a:cubicBezTo>
                  <a:pt x="4395558" y="463070"/>
                  <a:pt x="4416267" y="459991"/>
                  <a:pt x="4435974" y="453422"/>
                </a:cubicBezTo>
                <a:cubicBezTo>
                  <a:pt x="4490331" y="435303"/>
                  <a:pt x="4422450" y="457286"/>
                  <a:pt x="4488873" y="438308"/>
                </a:cubicBezTo>
                <a:cubicBezTo>
                  <a:pt x="4510405" y="432156"/>
                  <a:pt x="4518148" y="426569"/>
                  <a:pt x="4541772" y="423194"/>
                </a:cubicBezTo>
                <a:cubicBezTo>
                  <a:pt x="4566833" y="419614"/>
                  <a:pt x="4592152" y="418156"/>
                  <a:pt x="4617342" y="415637"/>
                </a:cubicBezTo>
                <a:cubicBezTo>
                  <a:pt x="4624899" y="413118"/>
                  <a:pt x="4632285" y="410012"/>
                  <a:pt x="4640013" y="408080"/>
                </a:cubicBezTo>
                <a:lnTo>
                  <a:pt x="4700470" y="392966"/>
                </a:lnTo>
                <a:cubicBezTo>
                  <a:pt x="4705508" y="385409"/>
                  <a:pt x="4709162" y="376717"/>
                  <a:pt x="4715584" y="370295"/>
                </a:cubicBezTo>
                <a:cubicBezTo>
                  <a:pt x="4725069" y="360810"/>
                  <a:pt x="4758113" y="344510"/>
                  <a:pt x="4768483" y="340066"/>
                </a:cubicBezTo>
                <a:cubicBezTo>
                  <a:pt x="4775805" y="336928"/>
                  <a:pt x="4784029" y="336071"/>
                  <a:pt x="4791154" y="332509"/>
                </a:cubicBezTo>
                <a:cubicBezTo>
                  <a:pt x="4799278" y="328447"/>
                  <a:pt x="4805701" y="321457"/>
                  <a:pt x="4813825" y="317395"/>
                </a:cubicBezTo>
                <a:cubicBezTo>
                  <a:pt x="4824666" y="311974"/>
                  <a:pt x="4857039" y="304702"/>
                  <a:pt x="4866724" y="302281"/>
                </a:cubicBezTo>
                <a:cubicBezTo>
                  <a:pt x="4874281" y="297243"/>
                  <a:pt x="4881271" y="291229"/>
                  <a:pt x="4889395" y="287167"/>
                </a:cubicBezTo>
                <a:cubicBezTo>
                  <a:pt x="4900236" y="281746"/>
                  <a:pt x="4932609" y="274474"/>
                  <a:pt x="4942294" y="272053"/>
                </a:cubicBezTo>
                <a:cubicBezTo>
                  <a:pt x="4949851" y="267015"/>
                  <a:pt x="4956461" y="260128"/>
                  <a:pt x="4964965" y="256939"/>
                </a:cubicBezTo>
                <a:cubicBezTo>
                  <a:pt x="4976992" y="252429"/>
                  <a:pt x="4990212" y="252168"/>
                  <a:pt x="5002751" y="249382"/>
                </a:cubicBezTo>
                <a:cubicBezTo>
                  <a:pt x="5012890" y="247129"/>
                  <a:pt x="5023254" y="245472"/>
                  <a:pt x="5032979" y="241825"/>
                </a:cubicBezTo>
                <a:cubicBezTo>
                  <a:pt x="5043527" y="237869"/>
                  <a:pt x="5052520" y="230273"/>
                  <a:pt x="5063207" y="226711"/>
                </a:cubicBezTo>
                <a:cubicBezTo>
                  <a:pt x="5082913" y="220142"/>
                  <a:pt x="5123663" y="211597"/>
                  <a:pt x="5123663" y="211597"/>
                </a:cubicBezTo>
                <a:cubicBezTo>
                  <a:pt x="5131220" y="206559"/>
                  <a:pt x="5138034" y="200172"/>
                  <a:pt x="5146334" y="196483"/>
                </a:cubicBezTo>
                <a:cubicBezTo>
                  <a:pt x="5160892" y="190013"/>
                  <a:pt x="5176562" y="186407"/>
                  <a:pt x="5191676" y="181369"/>
                </a:cubicBezTo>
                <a:cubicBezTo>
                  <a:pt x="5246033" y="163250"/>
                  <a:pt x="5178152" y="185233"/>
                  <a:pt x="5244575" y="166255"/>
                </a:cubicBezTo>
                <a:cubicBezTo>
                  <a:pt x="5308265" y="148058"/>
                  <a:pt x="5223674" y="171973"/>
                  <a:pt x="5289917" y="143584"/>
                </a:cubicBezTo>
                <a:cubicBezTo>
                  <a:pt x="5299464" y="139493"/>
                  <a:pt x="5309927" y="137885"/>
                  <a:pt x="5320146" y="136027"/>
                </a:cubicBezTo>
                <a:cubicBezTo>
                  <a:pt x="5389845" y="123355"/>
                  <a:pt x="5449096" y="123644"/>
                  <a:pt x="5524185" y="120913"/>
                </a:cubicBezTo>
                <a:lnTo>
                  <a:pt x="5788681" y="113356"/>
                </a:lnTo>
                <a:cubicBezTo>
                  <a:pt x="5796238" y="108318"/>
                  <a:pt x="5803466" y="102748"/>
                  <a:pt x="5811352" y="98242"/>
                </a:cubicBezTo>
                <a:cubicBezTo>
                  <a:pt x="5839178" y="82341"/>
                  <a:pt x="5862277" y="77547"/>
                  <a:pt x="5886922" y="52900"/>
                </a:cubicBezTo>
                <a:cubicBezTo>
                  <a:pt x="5908458" y="31362"/>
                  <a:pt x="5896108" y="41737"/>
                  <a:pt x="5924708" y="22671"/>
                </a:cubicBezTo>
                <a:lnTo>
                  <a:pt x="5939822" y="0"/>
                </a:lnTo>
              </a:path>
            </a:pathLst>
          </a:cu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2AB0504-D0CD-400F-A55D-0EF2632F6FC9}"/>
              </a:ext>
            </a:extLst>
          </p:cNvPr>
          <p:cNvCxnSpPr>
            <a:cxnSpLocks/>
            <a:stCxn id="7" idx="42"/>
            <a:endCxn id="7" idx="67"/>
          </p:cNvCxnSpPr>
          <p:nvPr/>
        </p:nvCxnSpPr>
        <p:spPr>
          <a:xfrm flipV="1">
            <a:off x="5056488" y="5486893"/>
            <a:ext cx="1098348" cy="4368"/>
          </a:xfrm>
          <a:prstGeom prst="line">
            <a:avLst/>
          </a:prstGeom>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3DAF3FB9-FF9B-43F9-AE8A-7A70DA2CBAEF}"/>
              </a:ext>
            </a:extLst>
          </p:cNvPr>
          <p:cNvSpPr/>
          <p:nvPr/>
        </p:nvSpPr>
        <p:spPr>
          <a:xfrm>
            <a:off x="5032840" y="5479691"/>
            <a:ext cx="1098348" cy="119846"/>
          </a:xfrm>
          <a:custGeom>
            <a:avLst/>
            <a:gdLst>
              <a:gd name="connsiteX0" fmla="*/ 6943 w 1336979"/>
              <a:gd name="connsiteY0" fmla="*/ 22671 h 204039"/>
              <a:gd name="connsiteX1" fmla="*/ 44728 w 1336979"/>
              <a:gd name="connsiteY1" fmla="*/ 45342 h 204039"/>
              <a:gd name="connsiteX2" fmla="*/ 67399 w 1336979"/>
              <a:gd name="connsiteY2" fmla="*/ 60456 h 204039"/>
              <a:gd name="connsiteX3" fmla="*/ 112741 w 1336979"/>
              <a:gd name="connsiteY3" fmla="*/ 75570 h 204039"/>
              <a:gd name="connsiteX4" fmla="*/ 135412 w 1336979"/>
              <a:gd name="connsiteY4" fmla="*/ 83127 h 204039"/>
              <a:gd name="connsiteX5" fmla="*/ 173197 w 1336979"/>
              <a:gd name="connsiteY5" fmla="*/ 113355 h 204039"/>
              <a:gd name="connsiteX6" fmla="*/ 195868 w 1336979"/>
              <a:gd name="connsiteY6" fmla="*/ 128469 h 204039"/>
              <a:gd name="connsiteX7" fmla="*/ 241211 w 1336979"/>
              <a:gd name="connsiteY7" fmla="*/ 143583 h 204039"/>
              <a:gd name="connsiteX8" fmla="*/ 263882 w 1336979"/>
              <a:gd name="connsiteY8" fmla="*/ 151140 h 204039"/>
              <a:gd name="connsiteX9" fmla="*/ 286553 w 1336979"/>
              <a:gd name="connsiteY9" fmla="*/ 173811 h 204039"/>
              <a:gd name="connsiteX10" fmla="*/ 347009 w 1336979"/>
              <a:gd name="connsiteY10" fmla="*/ 188925 h 204039"/>
              <a:gd name="connsiteX11" fmla="*/ 445250 w 1336979"/>
              <a:gd name="connsiteY11" fmla="*/ 204039 h 204039"/>
              <a:gd name="connsiteX12" fmla="*/ 815544 w 1336979"/>
              <a:gd name="connsiteY12" fmla="*/ 196482 h 204039"/>
              <a:gd name="connsiteX13" fmla="*/ 838216 w 1336979"/>
              <a:gd name="connsiteY13" fmla="*/ 188925 h 204039"/>
              <a:gd name="connsiteX14" fmla="*/ 868444 w 1336979"/>
              <a:gd name="connsiteY14" fmla="*/ 181368 h 204039"/>
              <a:gd name="connsiteX15" fmla="*/ 891115 w 1336979"/>
              <a:gd name="connsiteY15" fmla="*/ 173811 h 204039"/>
              <a:gd name="connsiteX16" fmla="*/ 928900 w 1336979"/>
              <a:gd name="connsiteY16" fmla="*/ 166254 h 204039"/>
              <a:gd name="connsiteX17" fmla="*/ 974242 w 1336979"/>
              <a:gd name="connsiteY17" fmla="*/ 151140 h 204039"/>
              <a:gd name="connsiteX18" fmla="*/ 996913 w 1336979"/>
              <a:gd name="connsiteY18" fmla="*/ 143583 h 204039"/>
              <a:gd name="connsiteX19" fmla="*/ 1163168 w 1336979"/>
              <a:gd name="connsiteY19" fmla="*/ 136026 h 204039"/>
              <a:gd name="connsiteX20" fmla="*/ 1253852 w 1336979"/>
              <a:gd name="connsiteY20" fmla="*/ 113355 h 204039"/>
              <a:gd name="connsiteX21" fmla="*/ 1299194 w 1336979"/>
              <a:gd name="connsiteY21" fmla="*/ 98241 h 204039"/>
              <a:gd name="connsiteX22" fmla="*/ 1314308 w 1336979"/>
              <a:gd name="connsiteY22" fmla="*/ 52899 h 204039"/>
              <a:gd name="connsiteX23" fmla="*/ 1336979 w 1336979"/>
              <a:gd name="connsiteY23" fmla="*/ 7557 h 204039"/>
              <a:gd name="connsiteX24" fmla="*/ 1314308 w 1336979"/>
              <a:gd name="connsiteY24" fmla="*/ 0 h 204039"/>
              <a:gd name="connsiteX25" fmla="*/ 1291637 w 1336979"/>
              <a:gd name="connsiteY25" fmla="*/ 7557 h 204039"/>
              <a:gd name="connsiteX26" fmla="*/ 1253852 w 1336979"/>
              <a:gd name="connsiteY26" fmla="*/ 15114 h 204039"/>
              <a:gd name="connsiteX27" fmla="*/ 1185839 w 1336979"/>
              <a:gd name="connsiteY27" fmla="*/ 30228 h 204039"/>
              <a:gd name="connsiteX28" fmla="*/ 936457 w 1336979"/>
              <a:gd name="connsiteY28" fmla="*/ 22671 h 204039"/>
              <a:gd name="connsiteX29" fmla="*/ 876001 w 1336979"/>
              <a:gd name="connsiteY29" fmla="*/ 15114 h 204039"/>
              <a:gd name="connsiteX30" fmla="*/ 195868 w 1336979"/>
              <a:gd name="connsiteY30" fmla="*/ 22671 h 204039"/>
              <a:gd name="connsiteX31" fmla="*/ 6943 w 1336979"/>
              <a:gd name="connsiteY31" fmla="*/ 22671 h 20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36979" h="204039">
                <a:moveTo>
                  <a:pt x="6943" y="22671"/>
                </a:moveTo>
                <a:cubicBezTo>
                  <a:pt x="-18247" y="26449"/>
                  <a:pt x="32272" y="37557"/>
                  <a:pt x="44728" y="45342"/>
                </a:cubicBezTo>
                <a:cubicBezTo>
                  <a:pt x="52430" y="50156"/>
                  <a:pt x="59099" y="56767"/>
                  <a:pt x="67399" y="60456"/>
                </a:cubicBezTo>
                <a:cubicBezTo>
                  <a:pt x="81957" y="66926"/>
                  <a:pt x="97627" y="70532"/>
                  <a:pt x="112741" y="75570"/>
                </a:cubicBezTo>
                <a:lnTo>
                  <a:pt x="135412" y="83127"/>
                </a:lnTo>
                <a:cubicBezTo>
                  <a:pt x="160890" y="121344"/>
                  <a:pt x="136695" y="95104"/>
                  <a:pt x="173197" y="113355"/>
                </a:cubicBezTo>
                <a:cubicBezTo>
                  <a:pt x="181321" y="117417"/>
                  <a:pt x="187568" y="124780"/>
                  <a:pt x="195868" y="128469"/>
                </a:cubicBezTo>
                <a:cubicBezTo>
                  <a:pt x="210427" y="134939"/>
                  <a:pt x="226097" y="138545"/>
                  <a:pt x="241211" y="143583"/>
                </a:cubicBezTo>
                <a:lnTo>
                  <a:pt x="263882" y="151140"/>
                </a:lnTo>
                <a:cubicBezTo>
                  <a:pt x="271439" y="158697"/>
                  <a:pt x="276824" y="169389"/>
                  <a:pt x="286553" y="173811"/>
                </a:cubicBezTo>
                <a:cubicBezTo>
                  <a:pt x="305463" y="182407"/>
                  <a:pt x="327303" y="182356"/>
                  <a:pt x="347009" y="188925"/>
                </a:cubicBezTo>
                <a:cubicBezTo>
                  <a:pt x="393697" y="204488"/>
                  <a:pt x="361754" y="195689"/>
                  <a:pt x="445250" y="204039"/>
                </a:cubicBezTo>
                <a:lnTo>
                  <a:pt x="815544" y="196482"/>
                </a:lnTo>
                <a:cubicBezTo>
                  <a:pt x="823504" y="196176"/>
                  <a:pt x="830556" y="191113"/>
                  <a:pt x="838216" y="188925"/>
                </a:cubicBezTo>
                <a:cubicBezTo>
                  <a:pt x="848203" y="186072"/>
                  <a:pt x="858458" y="184221"/>
                  <a:pt x="868444" y="181368"/>
                </a:cubicBezTo>
                <a:cubicBezTo>
                  <a:pt x="876103" y="179180"/>
                  <a:pt x="883387" y="175743"/>
                  <a:pt x="891115" y="173811"/>
                </a:cubicBezTo>
                <a:cubicBezTo>
                  <a:pt x="903576" y="170696"/>
                  <a:pt x="916508" y="169634"/>
                  <a:pt x="928900" y="166254"/>
                </a:cubicBezTo>
                <a:cubicBezTo>
                  <a:pt x="944270" y="162062"/>
                  <a:pt x="959128" y="156178"/>
                  <a:pt x="974242" y="151140"/>
                </a:cubicBezTo>
                <a:cubicBezTo>
                  <a:pt x="981799" y="148621"/>
                  <a:pt x="988955" y="143945"/>
                  <a:pt x="996913" y="143583"/>
                </a:cubicBezTo>
                <a:lnTo>
                  <a:pt x="1163168" y="136026"/>
                </a:lnTo>
                <a:cubicBezTo>
                  <a:pt x="1286530" y="94905"/>
                  <a:pt x="1131738" y="143883"/>
                  <a:pt x="1253852" y="113355"/>
                </a:cubicBezTo>
                <a:cubicBezTo>
                  <a:pt x="1269308" y="109491"/>
                  <a:pt x="1299194" y="98241"/>
                  <a:pt x="1299194" y="98241"/>
                </a:cubicBezTo>
                <a:cubicBezTo>
                  <a:pt x="1304232" y="83127"/>
                  <a:pt x="1305471" y="66155"/>
                  <a:pt x="1314308" y="52899"/>
                </a:cubicBezTo>
                <a:cubicBezTo>
                  <a:pt x="1333841" y="23600"/>
                  <a:pt x="1326550" y="38844"/>
                  <a:pt x="1336979" y="7557"/>
                </a:cubicBezTo>
                <a:cubicBezTo>
                  <a:pt x="1329422" y="5038"/>
                  <a:pt x="1322274" y="0"/>
                  <a:pt x="1314308" y="0"/>
                </a:cubicBezTo>
                <a:cubicBezTo>
                  <a:pt x="1306342" y="0"/>
                  <a:pt x="1299365" y="5625"/>
                  <a:pt x="1291637" y="7557"/>
                </a:cubicBezTo>
                <a:cubicBezTo>
                  <a:pt x="1279176" y="10672"/>
                  <a:pt x="1266391" y="12328"/>
                  <a:pt x="1253852" y="15114"/>
                </a:cubicBezTo>
                <a:cubicBezTo>
                  <a:pt x="1157802" y="36458"/>
                  <a:pt x="1299800" y="7436"/>
                  <a:pt x="1185839" y="30228"/>
                </a:cubicBezTo>
                <a:lnTo>
                  <a:pt x="936457" y="22671"/>
                </a:lnTo>
                <a:cubicBezTo>
                  <a:pt x="916172" y="21682"/>
                  <a:pt x="896310" y="15114"/>
                  <a:pt x="876001" y="15114"/>
                </a:cubicBezTo>
                <a:cubicBezTo>
                  <a:pt x="649276" y="15114"/>
                  <a:pt x="422579" y="20152"/>
                  <a:pt x="195868" y="22671"/>
                </a:cubicBezTo>
                <a:cubicBezTo>
                  <a:pt x="114320" y="43058"/>
                  <a:pt x="32133" y="18893"/>
                  <a:pt x="6943" y="22671"/>
                </a:cubicBezTo>
                <a:close/>
              </a:path>
            </a:pathLst>
          </a:cu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0785D393-730F-4191-8565-307A914FD396}"/>
              </a:ext>
            </a:extLst>
          </p:cNvPr>
          <p:cNvCxnSpPr>
            <a:cxnSpLocks/>
          </p:cNvCxnSpPr>
          <p:nvPr/>
        </p:nvCxnSpPr>
        <p:spPr>
          <a:xfrm>
            <a:off x="3446227" y="5715000"/>
            <a:ext cx="1610261" cy="0"/>
          </a:xfrm>
          <a:prstGeom prst="straightConnector1">
            <a:avLst/>
          </a:prstGeom>
          <a:ln w="34925">
            <a:solidFill>
              <a:srgbClr val="00CC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9C27141-8D11-48E7-A2CB-E7D148F01541}"/>
              </a:ext>
            </a:extLst>
          </p:cNvPr>
          <p:cNvCxnSpPr>
            <a:cxnSpLocks/>
          </p:cNvCxnSpPr>
          <p:nvPr/>
        </p:nvCxnSpPr>
        <p:spPr>
          <a:xfrm>
            <a:off x="6154836" y="5730766"/>
            <a:ext cx="1610261" cy="0"/>
          </a:xfrm>
          <a:prstGeom prst="straightConnector1">
            <a:avLst/>
          </a:prstGeom>
          <a:ln w="34925">
            <a:solidFill>
              <a:srgbClr val="00CC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91CE7BC-9EC1-4AB8-8BC7-CAA404D3D5C4}"/>
              </a:ext>
            </a:extLst>
          </p:cNvPr>
          <p:cNvSpPr txBox="1"/>
          <p:nvPr/>
        </p:nvSpPr>
        <p:spPr>
          <a:xfrm>
            <a:off x="3577264" y="5730766"/>
            <a:ext cx="1455576" cy="307777"/>
          </a:xfrm>
          <a:prstGeom prst="rect">
            <a:avLst/>
          </a:prstGeom>
          <a:noFill/>
        </p:spPr>
        <p:txBody>
          <a:bodyPr wrap="square" rtlCol="0">
            <a:spAutoFit/>
          </a:bodyPr>
          <a:lstStyle/>
          <a:p>
            <a:r>
              <a:rPr lang="en-US" sz="1400" dirty="0"/>
              <a:t>66’ horizontal</a:t>
            </a:r>
          </a:p>
        </p:txBody>
      </p:sp>
      <p:sp>
        <p:nvSpPr>
          <p:cNvPr id="16" name="TextBox 15">
            <a:extLst>
              <a:ext uri="{FF2B5EF4-FFF2-40B4-BE49-F238E27FC236}">
                <a16:creationId xmlns:a16="http://schemas.microsoft.com/office/drawing/2014/main" id="{917F77A9-8971-40CE-A9C6-AEDA6B6D2458}"/>
              </a:ext>
            </a:extLst>
          </p:cNvPr>
          <p:cNvSpPr txBox="1"/>
          <p:nvPr/>
        </p:nvSpPr>
        <p:spPr>
          <a:xfrm>
            <a:off x="6248400" y="5761200"/>
            <a:ext cx="1693764" cy="307777"/>
          </a:xfrm>
          <a:prstGeom prst="rect">
            <a:avLst/>
          </a:prstGeom>
          <a:noFill/>
        </p:spPr>
        <p:txBody>
          <a:bodyPr wrap="square" rtlCol="0">
            <a:spAutoFit/>
          </a:bodyPr>
          <a:lstStyle/>
          <a:p>
            <a:r>
              <a:rPr lang="en-US" sz="1400" dirty="0"/>
              <a:t>66’ horizontal</a:t>
            </a:r>
          </a:p>
        </p:txBody>
      </p:sp>
      <p:cxnSp>
        <p:nvCxnSpPr>
          <p:cNvPr id="17" name="Straight Arrow Connector 16">
            <a:extLst>
              <a:ext uri="{FF2B5EF4-FFF2-40B4-BE49-F238E27FC236}">
                <a16:creationId xmlns:a16="http://schemas.microsoft.com/office/drawing/2014/main" id="{F55EA163-32E8-4106-8ED0-5698530479E9}"/>
              </a:ext>
            </a:extLst>
          </p:cNvPr>
          <p:cNvCxnSpPr>
            <a:cxnSpLocks/>
          </p:cNvCxnSpPr>
          <p:nvPr/>
        </p:nvCxnSpPr>
        <p:spPr>
          <a:xfrm>
            <a:off x="3446227" y="5198799"/>
            <a:ext cx="1586613" cy="198616"/>
          </a:xfrm>
          <a:prstGeom prst="straightConnector1">
            <a:avLst/>
          </a:prstGeom>
          <a:ln w="22225">
            <a:solidFill>
              <a:schemeClr val="bg1">
                <a:lumMod val="65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A0CE1F0-5683-47B8-A141-A158EAFF6E41}"/>
              </a:ext>
            </a:extLst>
          </p:cNvPr>
          <p:cNvSpPr txBox="1"/>
          <p:nvPr/>
        </p:nvSpPr>
        <p:spPr>
          <a:xfrm rot="371935">
            <a:off x="3506529" y="5003644"/>
            <a:ext cx="1758614" cy="276999"/>
          </a:xfrm>
          <a:prstGeom prst="rect">
            <a:avLst/>
          </a:prstGeom>
          <a:noFill/>
        </p:spPr>
        <p:txBody>
          <a:bodyPr wrap="square" rtlCol="0">
            <a:spAutoFit/>
          </a:bodyPr>
          <a:lstStyle/>
          <a:p>
            <a:r>
              <a:rPr lang="en-US" sz="1200" dirty="0">
                <a:solidFill>
                  <a:schemeClr val="bg1">
                    <a:lumMod val="65000"/>
                  </a:schemeClr>
                </a:solidFill>
              </a:rPr>
              <a:t>66’ slope distance</a:t>
            </a:r>
          </a:p>
        </p:txBody>
      </p:sp>
      <p:cxnSp>
        <p:nvCxnSpPr>
          <p:cNvPr id="20" name="Straight Arrow Connector 19">
            <a:extLst>
              <a:ext uri="{FF2B5EF4-FFF2-40B4-BE49-F238E27FC236}">
                <a16:creationId xmlns:a16="http://schemas.microsoft.com/office/drawing/2014/main" id="{E3C0CFAF-79F7-4939-919F-6859320FC066}"/>
              </a:ext>
            </a:extLst>
          </p:cNvPr>
          <p:cNvCxnSpPr>
            <a:cxnSpLocks/>
          </p:cNvCxnSpPr>
          <p:nvPr/>
        </p:nvCxnSpPr>
        <p:spPr>
          <a:xfrm flipV="1">
            <a:off x="6129349" y="5017443"/>
            <a:ext cx="1497747" cy="319318"/>
          </a:xfrm>
          <a:prstGeom prst="straightConnector1">
            <a:avLst/>
          </a:prstGeom>
          <a:ln w="22225">
            <a:solidFill>
              <a:schemeClr val="bg1">
                <a:lumMod val="65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4A89410-4EE1-4501-A156-0027711F4917}"/>
              </a:ext>
            </a:extLst>
          </p:cNvPr>
          <p:cNvSpPr txBox="1"/>
          <p:nvPr/>
        </p:nvSpPr>
        <p:spPr>
          <a:xfrm rot="20873728">
            <a:off x="6011776" y="4870960"/>
            <a:ext cx="1873904" cy="276999"/>
          </a:xfrm>
          <a:prstGeom prst="rect">
            <a:avLst/>
          </a:prstGeom>
          <a:noFill/>
        </p:spPr>
        <p:txBody>
          <a:bodyPr wrap="square" rtlCol="0">
            <a:spAutoFit/>
          </a:bodyPr>
          <a:lstStyle/>
          <a:p>
            <a:r>
              <a:rPr lang="en-US" sz="1200" dirty="0">
                <a:solidFill>
                  <a:schemeClr val="bg1">
                    <a:lumMod val="65000"/>
                  </a:schemeClr>
                </a:solidFill>
              </a:rPr>
              <a:t>66’ slope distance</a:t>
            </a:r>
          </a:p>
        </p:txBody>
      </p:sp>
      <p:sp>
        <p:nvSpPr>
          <p:cNvPr id="18" name="Title 2">
            <a:extLst>
              <a:ext uri="{FF2B5EF4-FFF2-40B4-BE49-F238E27FC236}">
                <a16:creationId xmlns:a16="http://schemas.microsoft.com/office/drawing/2014/main" id="{2225689E-7A6E-48D4-8E81-E74CD827B9B1}"/>
              </a:ext>
            </a:extLst>
          </p:cNvPr>
          <p:cNvSpPr>
            <a:spLocks noGrp="1"/>
          </p:cNvSpPr>
          <p:nvPr>
            <p:ph type="title"/>
          </p:nvPr>
        </p:nvSpPr>
        <p:spPr/>
        <p:txBody>
          <a:bodyPr>
            <a:normAutofit/>
          </a:bodyPr>
          <a:lstStyle/>
          <a:p>
            <a:r>
              <a:rPr lang="en-US" dirty="0">
                <a:solidFill>
                  <a:schemeClr val="accent1">
                    <a:lumMod val="75000"/>
                  </a:schemeClr>
                </a:solidFill>
                <a:effectLst>
                  <a:outerShdw blurRad="38100" dist="38100" dir="2700000" algn="tl">
                    <a:srgbClr val="000000">
                      <a:alpha val="43137"/>
                    </a:srgbClr>
                  </a:outerShdw>
                </a:effectLst>
              </a:rPr>
              <a:t>Measurement</a:t>
            </a:r>
            <a:r>
              <a:rPr lang="en-US" sz="3700" dirty="0">
                <a:solidFill>
                  <a:schemeClr val="accent1">
                    <a:lumMod val="75000"/>
                  </a:schemeClr>
                </a:solidFill>
                <a:effectLst>
                  <a:outerShdw blurRad="38100" dist="38100" dir="2700000" algn="tl" rotWithShape="0">
                    <a:srgbClr val="000000">
                      <a:alpha val="43137"/>
                    </a:srgbClr>
                  </a:outerShdw>
                </a:effectLst>
              </a:rPr>
              <a:t> of distances</a:t>
            </a:r>
          </a:p>
        </p:txBody>
      </p:sp>
      <p:sp>
        <p:nvSpPr>
          <p:cNvPr id="21" name="Content Placeholder 1">
            <a:extLst>
              <a:ext uri="{FF2B5EF4-FFF2-40B4-BE49-F238E27FC236}">
                <a16:creationId xmlns:a16="http://schemas.microsoft.com/office/drawing/2014/main" id="{4EFABD81-C19E-4811-9527-6D105A3BA4BA}"/>
              </a:ext>
            </a:extLst>
          </p:cNvPr>
          <p:cNvSpPr>
            <a:spLocks noGrp="1"/>
          </p:cNvSpPr>
          <p:nvPr>
            <p:ph idx="1"/>
          </p:nvPr>
        </p:nvSpPr>
        <p:spPr>
          <a:xfrm>
            <a:off x="457200" y="1433606"/>
            <a:ext cx="8458200" cy="5424394"/>
          </a:xfrm>
        </p:spPr>
        <p:txBody>
          <a:bodyPr>
            <a:normAutofit/>
          </a:bodyPr>
          <a:lstStyle/>
          <a:p>
            <a:r>
              <a:rPr lang="en-US" sz="2800" dirty="0"/>
              <a:t>The distance measured must be horizontal distance rather than slope distance;</a:t>
            </a:r>
          </a:p>
          <a:p>
            <a:r>
              <a:rPr lang="en-US" sz="2800" dirty="0"/>
              <a:t>Riparian areas are measured from the OHWM</a:t>
            </a:r>
          </a:p>
          <a:p>
            <a:r>
              <a:rPr lang="en-US" sz="2800" dirty="0"/>
              <a:t>The distance from a tidal zone is measured from the line of mean higher high water mark.</a:t>
            </a:r>
            <a:r>
              <a:rPr lang="en-US" sz="2200" dirty="0">
                <a:solidFill>
                  <a:srgbClr val="19859B"/>
                </a:solidFill>
              </a:rPr>
              <a:t>				        </a:t>
            </a:r>
            <a:r>
              <a:rPr lang="en-US" sz="2200" dirty="0">
                <a:solidFill>
                  <a:schemeClr val="accent1">
                    <a:lumMod val="75000"/>
                  </a:schemeClr>
                </a:solidFill>
              </a:rPr>
              <a:t>11 AAC 95.280, .810</a:t>
            </a:r>
          </a:p>
        </p:txBody>
      </p:sp>
      <p:sp>
        <p:nvSpPr>
          <p:cNvPr id="4" name="Rectangle 3">
            <a:extLst>
              <a:ext uri="{FF2B5EF4-FFF2-40B4-BE49-F238E27FC236}">
                <a16:creationId xmlns:a16="http://schemas.microsoft.com/office/drawing/2014/main" id="{4340AE7F-F65C-4F36-95E9-709331DAA241}"/>
              </a:ext>
            </a:extLst>
          </p:cNvPr>
          <p:cNvSpPr/>
          <p:nvPr/>
        </p:nvSpPr>
        <p:spPr>
          <a:xfrm>
            <a:off x="2008751" y="4424715"/>
            <a:ext cx="6514155" cy="18317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932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Riparian standards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41681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DPO information</a:t>
            </a:r>
          </a:p>
          <a:p>
            <a:r>
              <a:rPr lang="en-US" sz="3200" dirty="0"/>
              <a:t>No-cut buffer</a:t>
            </a:r>
          </a:p>
          <a:p>
            <a:r>
              <a:rPr lang="en-US" sz="3200" dirty="0"/>
              <a:t>Special management zone</a:t>
            </a:r>
          </a:p>
          <a:p>
            <a:r>
              <a:rPr lang="en-US" sz="3200" dirty="0"/>
              <a:t>Other riparian BMPs</a:t>
            </a:r>
          </a:p>
        </p:txBody>
      </p:sp>
      <p:sp>
        <p:nvSpPr>
          <p:cNvPr id="3" name="Title 2"/>
          <p:cNvSpPr>
            <a:spLocks noGrp="1"/>
          </p:cNvSpPr>
          <p:nvPr>
            <p:ph type="title"/>
          </p:nvPr>
        </p:nvSpPr>
        <p:spPr/>
        <p:txBody>
          <a:bodyPr>
            <a:normAutofit/>
          </a:bodyPr>
          <a:lstStyle/>
          <a:p>
            <a:r>
              <a:rPr lang="en-US" dirty="0">
                <a:solidFill>
                  <a:schemeClr val="accent1">
                    <a:lumMod val="75000"/>
                  </a:schemeClr>
                </a:solidFill>
              </a:rPr>
              <a:t>Types of standards</a:t>
            </a:r>
          </a:p>
        </p:txBody>
      </p:sp>
    </p:spTree>
    <p:extLst>
      <p:ext uri="{BB962C8B-B14F-4D97-AF65-F5344CB8AC3E}">
        <p14:creationId xmlns:p14="http://schemas.microsoft.com/office/powerpoint/2010/main" val="963517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5486400"/>
          </a:xfrm>
        </p:spPr>
        <p:txBody>
          <a:bodyPr>
            <a:normAutofit/>
          </a:bodyPr>
          <a:lstStyle/>
          <a:p>
            <a:pPr marL="109728" indent="0">
              <a:buNone/>
            </a:pPr>
            <a:r>
              <a:rPr lang="en-US" sz="2800" dirty="0"/>
              <a:t>DPOs must include:</a:t>
            </a:r>
          </a:p>
          <a:p>
            <a:r>
              <a:rPr lang="en-US" sz="2800" dirty="0"/>
              <a:t>The location and classification of known surface waters adjacent to or within harvest units</a:t>
            </a:r>
          </a:p>
          <a:p>
            <a:r>
              <a:rPr lang="en-US" sz="2800" dirty="0"/>
              <a:t>Any request for variation from riparian standards </a:t>
            </a:r>
            <a:r>
              <a:rPr lang="en-US" sz="2600" dirty="0">
                <a:solidFill>
                  <a:schemeClr val="bg2">
                    <a:lumMod val="50000"/>
                  </a:schemeClr>
                </a:solidFill>
              </a:rPr>
              <a:t>											</a:t>
            </a:r>
          </a:p>
          <a:p>
            <a:pPr marL="393192" lvl="1" indent="0">
              <a:buNone/>
            </a:pPr>
            <a:endParaRPr lang="en-US" sz="2600" dirty="0">
              <a:solidFill>
                <a:schemeClr val="bg2">
                  <a:lumMod val="50000"/>
                </a:schemeClr>
              </a:solidFill>
            </a:endParaRPr>
          </a:p>
          <a:p>
            <a:pPr marL="393192" lvl="1" indent="0">
              <a:buNone/>
            </a:pPr>
            <a:endParaRPr lang="en-US" sz="2600" dirty="0">
              <a:solidFill>
                <a:schemeClr val="bg2">
                  <a:lumMod val="50000"/>
                </a:schemeClr>
              </a:solidFill>
            </a:endParaRPr>
          </a:p>
          <a:p>
            <a:pPr marL="393192" lvl="1" indent="0">
              <a:buNone/>
            </a:pPr>
            <a:r>
              <a:rPr lang="en-US" sz="2600" dirty="0">
                <a:solidFill>
                  <a:schemeClr val="bg2">
                    <a:lumMod val="50000"/>
                  </a:schemeClr>
                </a:solidFill>
              </a:rPr>
              <a:t>											</a:t>
            </a:r>
            <a:r>
              <a:rPr lang="en-US" sz="2400" dirty="0">
                <a:solidFill>
                  <a:schemeClr val="bg2">
                    <a:lumMod val="50000"/>
                  </a:schemeClr>
                </a:solidFill>
              </a:rPr>
              <a:t>11 AAC 95.220(5)(A),(14),.235 </a:t>
            </a:r>
            <a:endParaRPr lang="en-US" sz="2400" dirty="0"/>
          </a:p>
          <a:p>
            <a:endParaRPr lang="en-US" dirty="0"/>
          </a:p>
        </p:txBody>
      </p:sp>
      <p:sp>
        <p:nvSpPr>
          <p:cNvPr id="3" name="Title 2"/>
          <p:cNvSpPr>
            <a:spLocks noGrp="1"/>
          </p:cNvSpPr>
          <p:nvPr>
            <p:ph type="title"/>
          </p:nvPr>
        </p:nvSpPr>
        <p:spPr>
          <a:xfrm>
            <a:off x="457200" y="76200"/>
            <a:ext cx="8229600" cy="1143000"/>
          </a:xfrm>
        </p:spPr>
        <p:txBody>
          <a:bodyPr/>
          <a:lstStyle/>
          <a:p>
            <a:r>
              <a:rPr lang="en-US" dirty="0">
                <a:solidFill>
                  <a:schemeClr val="accent1">
                    <a:lumMod val="75000"/>
                  </a:schemeClr>
                </a:solidFill>
              </a:rPr>
              <a:t>DPOs </a:t>
            </a:r>
          </a:p>
        </p:txBody>
      </p:sp>
    </p:spTree>
    <p:extLst>
      <p:ext uri="{BB962C8B-B14F-4D97-AF65-F5344CB8AC3E}">
        <p14:creationId xmlns:p14="http://schemas.microsoft.com/office/powerpoint/2010/main" val="3658446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81328"/>
            <a:ext cx="8229600" cy="5071872"/>
          </a:xfrm>
        </p:spPr>
        <p:txBody>
          <a:bodyPr>
            <a:normAutofit/>
          </a:bodyPr>
          <a:lstStyle/>
          <a:p>
            <a:r>
              <a:rPr lang="en-US" sz="2800" dirty="0"/>
              <a:t>No timber harvest of timber within 150’ of the water body; </a:t>
            </a:r>
          </a:p>
          <a:p>
            <a:r>
              <a:rPr lang="en-US" sz="2800" dirty="0"/>
              <a:t>No timber harvest along outer bends subject to erosion within 225’ of the water body or to the terrace top break, whichever is smaller</a:t>
            </a:r>
            <a:r>
              <a:rPr lang="en-US" sz="2400" dirty="0">
                <a:solidFill>
                  <a:schemeClr val="bg2">
                    <a:lumMod val="50000"/>
                  </a:schemeClr>
                </a:solidFill>
              </a:rPr>
              <a:t>					</a:t>
            </a:r>
          </a:p>
          <a:p>
            <a:endParaRPr lang="en-US" sz="2400" dirty="0">
              <a:solidFill>
                <a:schemeClr val="bg2">
                  <a:lumMod val="50000"/>
                </a:schemeClr>
              </a:solidFill>
            </a:endParaRPr>
          </a:p>
          <a:p>
            <a:endParaRPr lang="en-US" sz="2400" dirty="0">
              <a:solidFill>
                <a:schemeClr val="bg2">
                  <a:lumMod val="50000"/>
                </a:schemeClr>
              </a:solidFill>
            </a:endParaRPr>
          </a:p>
          <a:p>
            <a:endParaRPr lang="en-US" sz="2400" dirty="0">
              <a:solidFill>
                <a:schemeClr val="bg2">
                  <a:lumMod val="50000"/>
                </a:schemeClr>
              </a:solidFill>
            </a:endParaRPr>
          </a:p>
          <a:p>
            <a:endParaRPr lang="en-US" sz="2400" dirty="0">
              <a:solidFill>
                <a:schemeClr val="bg2">
                  <a:lumMod val="50000"/>
                </a:schemeClr>
              </a:solidFill>
            </a:endParaRPr>
          </a:p>
          <a:p>
            <a:pPr marL="109728" indent="0">
              <a:buNone/>
            </a:pPr>
            <a:r>
              <a:rPr lang="en-US" sz="2400" dirty="0">
                <a:solidFill>
                  <a:schemeClr val="bg2">
                    <a:lumMod val="50000"/>
                  </a:schemeClr>
                </a:solidFill>
              </a:rPr>
              <a:t>		AS 41.17.116 (b)(1), .118(a)(2)(A), .119(2)</a:t>
            </a:r>
          </a:p>
        </p:txBody>
      </p:sp>
      <p:sp>
        <p:nvSpPr>
          <p:cNvPr id="3" name="Title 2"/>
          <p:cNvSpPr>
            <a:spLocks noGrp="1"/>
          </p:cNvSpPr>
          <p:nvPr>
            <p:ph type="title"/>
          </p:nvPr>
        </p:nvSpPr>
        <p:spPr/>
        <p:txBody>
          <a:bodyPr>
            <a:normAutofit/>
          </a:bodyPr>
          <a:lstStyle/>
          <a:p>
            <a:r>
              <a:rPr lang="en-US" dirty="0">
                <a:solidFill>
                  <a:schemeClr val="accent1">
                    <a:lumMod val="75000"/>
                  </a:schemeClr>
                </a:solidFill>
              </a:rPr>
              <a:t>Type II-A: all lands</a:t>
            </a:r>
          </a:p>
        </p:txBody>
      </p:sp>
    </p:spTree>
    <p:extLst>
      <p:ext uri="{BB962C8B-B14F-4D97-AF65-F5344CB8AC3E}">
        <p14:creationId xmlns:p14="http://schemas.microsoft.com/office/powerpoint/2010/main" val="1233893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81328"/>
            <a:ext cx="8229600" cy="5071872"/>
          </a:xfrm>
        </p:spPr>
        <p:txBody>
          <a:bodyPr>
            <a:normAutofit/>
          </a:bodyPr>
          <a:lstStyle/>
          <a:p>
            <a:r>
              <a:rPr lang="en-US" sz="2800" dirty="0"/>
              <a:t>No timber harvest within 150’ of the water body; </a:t>
            </a:r>
          </a:p>
          <a:p>
            <a:r>
              <a:rPr lang="en-US" sz="2800" dirty="0"/>
              <a:t>No timber harvest along outer bends subject to erosion within 325’ of the water body or to the terrace top break, whichever is smaller</a:t>
            </a:r>
            <a:r>
              <a:rPr lang="en-US" sz="2400" dirty="0">
                <a:solidFill>
                  <a:schemeClr val="bg2">
                    <a:lumMod val="50000"/>
                  </a:schemeClr>
                </a:solidFill>
              </a:rPr>
              <a:t>					</a:t>
            </a:r>
          </a:p>
          <a:p>
            <a:endParaRPr lang="en-US" sz="2400" dirty="0">
              <a:solidFill>
                <a:schemeClr val="bg2">
                  <a:lumMod val="50000"/>
                </a:schemeClr>
              </a:solidFill>
            </a:endParaRPr>
          </a:p>
          <a:p>
            <a:endParaRPr lang="en-US" sz="2400" dirty="0">
              <a:solidFill>
                <a:schemeClr val="bg2">
                  <a:lumMod val="50000"/>
                </a:schemeClr>
              </a:solidFill>
            </a:endParaRPr>
          </a:p>
          <a:p>
            <a:endParaRPr lang="en-US" sz="2400" dirty="0">
              <a:solidFill>
                <a:schemeClr val="bg2">
                  <a:lumMod val="50000"/>
                </a:schemeClr>
              </a:solidFill>
            </a:endParaRPr>
          </a:p>
          <a:p>
            <a:pPr marL="109728" indent="0">
              <a:buNone/>
            </a:pPr>
            <a:endParaRPr lang="en-US" sz="2400" dirty="0">
              <a:solidFill>
                <a:schemeClr val="bg2">
                  <a:lumMod val="50000"/>
                </a:schemeClr>
              </a:solidFill>
            </a:endParaRPr>
          </a:p>
          <a:p>
            <a:pPr marL="109728" indent="0">
              <a:buNone/>
            </a:pPr>
            <a:r>
              <a:rPr lang="en-US" sz="2400" dirty="0">
                <a:solidFill>
                  <a:schemeClr val="bg2">
                    <a:lumMod val="50000"/>
                  </a:schemeClr>
                </a:solidFill>
              </a:rPr>
              <a:t>		AS 41.17.116 (b)(2), .118(a)(2)(B), .119(2)</a:t>
            </a:r>
          </a:p>
        </p:txBody>
      </p:sp>
      <p:sp>
        <p:nvSpPr>
          <p:cNvPr id="3" name="Title 2"/>
          <p:cNvSpPr>
            <a:spLocks noGrp="1"/>
          </p:cNvSpPr>
          <p:nvPr>
            <p:ph type="title"/>
          </p:nvPr>
        </p:nvSpPr>
        <p:spPr/>
        <p:txBody>
          <a:bodyPr>
            <a:normAutofit/>
          </a:bodyPr>
          <a:lstStyle/>
          <a:p>
            <a:r>
              <a:rPr lang="en-US" dirty="0">
                <a:solidFill>
                  <a:schemeClr val="accent1">
                    <a:lumMod val="75000"/>
                  </a:schemeClr>
                </a:solidFill>
              </a:rPr>
              <a:t>Type II-B: all lands</a:t>
            </a:r>
          </a:p>
        </p:txBody>
      </p:sp>
    </p:spTree>
    <p:extLst>
      <p:ext uri="{BB962C8B-B14F-4D97-AF65-F5344CB8AC3E}">
        <p14:creationId xmlns:p14="http://schemas.microsoft.com/office/powerpoint/2010/main" val="43440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685800"/>
            <a:ext cx="7772400" cy="1150088"/>
          </a:xfrm>
        </p:spPr>
        <p:txBody>
          <a:bodyPr/>
          <a:lstStyle/>
          <a:p>
            <a:pPr algn="ctr"/>
            <a:r>
              <a:rPr lang="en-US" dirty="0">
                <a:solidFill>
                  <a:schemeClr val="tx2">
                    <a:lumMod val="90000"/>
                  </a:schemeClr>
                </a:solidFill>
              </a:rPr>
              <a:t>Agenda</a:t>
            </a:r>
          </a:p>
        </p:txBody>
      </p:sp>
      <p:sp>
        <p:nvSpPr>
          <p:cNvPr id="5" name="Text Placeholder 4"/>
          <p:cNvSpPr>
            <a:spLocks noGrp="1"/>
          </p:cNvSpPr>
          <p:nvPr>
            <p:ph type="body" idx="1"/>
          </p:nvPr>
        </p:nvSpPr>
        <p:spPr>
          <a:xfrm>
            <a:off x="914400" y="2133600"/>
            <a:ext cx="5446713" cy="3505200"/>
          </a:xfrm>
          <a:solidFill>
            <a:schemeClr val="bg2">
              <a:lumMod val="60000"/>
              <a:lumOff val="40000"/>
            </a:schemeClr>
          </a:solidFill>
        </p:spPr>
        <p:txBody>
          <a:bodyPr>
            <a:normAutofit/>
          </a:bodyPr>
          <a:lstStyle/>
          <a:p>
            <a:pPr marL="342900" indent="-342900">
              <a:buFont typeface="Arial" panose="020B0604020202020204" pitchFamily="34" charset="0"/>
              <a:buChar char="•"/>
            </a:pPr>
            <a:endParaRPr lang="en-US" dirty="0"/>
          </a:p>
          <a:p>
            <a:pPr marL="342900" indent="-342900">
              <a:buClr>
                <a:schemeClr val="tx2">
                  <a:lumMod val="75000"/>
                </a:schemeClr>
              </a:buClr>
              <a:buFont typeface="Wingdings" panose="05000000000000000000" pitchFamily="2" charset="2"/>
              <a:buChar char="§"/>
            </a:pPr>
            <a:r>
              <a:rPr lang="en-US" dirty="0"/>
              <a:t>Background, history, and intent</a:t>
            </a:r>
          </a:p>
          <a:p>
            <a:pPr marL="342900" indent="-342900">
              <a:buClr>
                <a:schemeClr val="tx2">
                  <a:lumMod val="75000"/>
                </a:schemeClr>
              </a:buClr>
              <a:buFont typeface="Wingdings" panose="05000000000000000000" pitchFamily="2" charset="2"/>
              <a:buChar char="§"/>
            </a:pPr>
            <a:r>
              <a:rPr lang="en-US" dirty="0"/>
              <a:t>Types of riparian standards</a:t>
            </a:r>
          </a:p>
          <a:p>
            <a:pPr marL="342900" indent="-342900">
              <a:buClr>
                <a:schemeClr val="tx2">
                  <a:lumMod val="75000"/>
                </a:schemeClr>
              </a:buClr>
              <a:buFont typeface="Wingdings" panose="05000000000000000000" pitchFamily="2" charset="2"/>
              <a:buChar char="§"/>
            </a:pPr>
            <a:r>
              <a:rPr lang="en-US" dirty="0"/>
              <a:t>Riparian areas by landowner</a:t>
            </a:r>
          </a:p>
          <a:p>
            <a:pPr marL="342900" indent="-342900">
              <a:buClr>
                <a:schemeClr val="tx2">
                  <a:lumMod val="75000"/>
                </a:schemeClr>
              </a:buClr>
              <a:buFont typeface="Wingdings" panose="05000000000000000000" pitchFamily="2" charset="2"/>
              <a:buChar char="§"/>
            </a:pPr>
            <a:r>
              <a:rPr lang="en-US" dirty="0"/>
              <a:t>Allowed uses in riparian areas</a:t>
            </a:r>
          </a:p>
          <a:p>
            <a:pPr marL="342900" indent="-342900">
              <a:buClr>
                <a:schemeClr val="tx2">
                  <a:lumMod val="75000"/>
                </a:schemeClr>
              </a:buClr>
              <a:buFont typeface="Wingdings" panose="05000000000000000000" pitchFamily="2" charset="2"/>
              <a:buChar char="§"/>
            </a:pPr>
            <a:r>
              <a:rPr lang="en-US" dirty="0"/>
              <a:t>Other riparian area BMPs</a:t>
            </a:r>
          </a:p>
          <a:p>
            <a:pPr marL="342900" indent="-342900">
              <a:buClr>
                <a:schemeClr val="tx2">
                  <a:lumMod val="75000"/>
                </a:schemeClr>
              </a:buClr>
              <a:buFont typeface="Wingdings" panose="05000000000000000000" pitchFamily="2" charset="2"/>
              <a:buChar char="§"/>
            </a:pPr>
            <a:r>
              <a:rPr lang="en-US" dirty="0"/>
              <a:t>Variations from riparian standards</a:t>
            </a:r>
          </a:p>
        </p:txBody>
      </p:sp>
    </p:spTree>
    <p:extLst>
      <p:ext uri="{BB962C8B-B14F-4D97-AF65-F5344CB8AC3E}">
        <p14:creationId xmlns:p14="http://schemas.microsoft.com/office/powerpoint/2010/main" val="4201181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81328"/>
            <a:ext cx="8229600" cy="5071872"/>
          </a:xfrm>
        </p:spPr>
        <p:txBody>
          <a:bodyPr>
            <a:normAutofit lnSpcReduction="10000"/>
          </a:bodyPr>
          <a:lstStyle/>
          <a:p>
            <a:r>
              <a:rPr lang="en-US" dirty="0"/>
              <a:t>The length of the augmented buffer along an outer bend subject to erosion on Type II-A or II-B waters must be equal to a distance 8 times the stream width measured on a reach between bends at a point not widened by a point bar or channel movement; </a:t>
            </a:r>
          </a:p>
          <a:p>
            <a:r>
              <a:rPr lang="en-US" dirty="0"/>
              <a:t>The augmented buffer must be located so that 3 stream widths are upstream and 5 stream widths are downstream of the point opposite the apex of the point bar; </a:t>
            </a:r>
            <a:r>
              <a:rPr lang="en-US" sz="2400" dirty="0">
                <a:solidFill>
                  <a:schemeClr val="bg2">
                    <a:lumMod val="50000"/>
                  </a:schemeClr>
                </a:solidFill>
              </a:rPr>
              <a:t>		</a:t>
            </a:r>
          </a:p>
          <a:p>
            <a:pPr marL="109728" indent="0">
              <a:buNone/>
            </a:pPr>
            <a:endParaRPr lang="en-US" sz="2400" dirty="0">
              <a:solidFill>
                <a:schemeClr val="bg2">
                  <a:lumMod val="50000"/>
                </a:schemeClr>
              </a:solidFill>
            </a:endParaRPr>
          </a:p>
          <a:p>
            <a:pPr marL="109728" indent="0">
              <a:buNone/>
            </a:pPr>
            <a:r>
              <a:rPr lang="en-US" sz="2400" dirty="0">
                <a:solidFill>
                  <a:schemeClr val="bg2">
                    <a:lumMod val="50000"/>
                  </a:schemeClr>
                </a:solidFill>
              </a:rPr>
              <a:t>		</a:t>
            </a:r>
          </a:p>
          <a:p>
            <a:pPr marL="109728" indent="0">
              <a:buNone/>
            </a:pPr>
            <a:r>
              <a:rPr lang="en-US" sz="2400" dirty="0">
                <a:solidFill>
                  <a:schemeClr val="bg2">
                    <a:lumMod val="50000"/>
                  </a:schemeClr>
                </a:solidFill>
              </a:rPr>
              <a:t>		      </a:t>
            </a:r>
            <a:r>
              <a:rPr lang="en-US" sz="2200" dirty="0">
                <a:solidFill>
                  <a:srgbClr val="8BC614"/>
                </a:solidFill>
              </a:rPr>
              <a:t>AS 41.17.116 (b)(5), .118(a)(2)(E), .119(2)</a:t>
            </a:r>
          </a:p>
        </p:txBody>
      </p:sp>
      <p:sp>
        <p:nvSpPr>
          <p:cNvPr id="3" name="Title 2"/>
          <p:cNvSpPr>
            <a:spLocks noGrp="1"/>
          </p:cNvSpPr>
          <p:nvPr>
            <p:ph type="title"/>
          </p:nvPr>
        </p:nvSpPr>
        <p:spPr/>
        <p:txBody>
          <a:bodyPr>
            <a:normAutofit fontScale="90000"/>
          </a:bodyPr>
          <a:lstStyle/>
          <a:p>
            <a:r>
              <a:rPr lang="en-US" dirty="0">
                <a:solidFill>
                  <a:schemeClr val="accent1">
                    <a:lumMod val="75000"/>
                  </a:schemeClr>
                </a:solidFill>
              </a:rPr>
              <a:t>Augmented buffers on outer bends</a:t>
            </a:r>
          </a:p>
        </p:txBody>
      </p:sp>
    </p:spTree>
    <p:extLst>
      <p:ext uri="{BB962C8B-B14F-4D97-AF65-F5344CB8AC3E}">
        <p14:creationId xmlns:p14="http://schemas.microsoft.com/office/powerpoint/2010/main" val="492143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3949891"/>
          </a:xfrm>
        </p:spPr>
        <p:txBody>
          <a:bodyPr>
            <a:normAutofit/>
          </a:bodyPr>
          <a:lstStyle/>
          <a:p>
            <a:pPr marL="109728" indent="0">
              <a:buNone/>
            </a:pPr>
            <a:endParaRPr lang="en-US" dirty="0"/>
          </a:p>
          <a:p>
            <a:pPr marL="109728" indent="0">
              <a:buNone/>
            </a:pPr>
            <a:r>
              <a:rPr lang="en-US" sz="3200" dirty="0"/>
              <a:t>In Region II, a stream bend that has a cut-bank and is opposite a point bar on the inner bend.</a:t>
            </a:r>
            <a:endParaRPr lang="en-US" sz="2200" dirty="0">
              <a:solidFill>
                <a:srgbClr val="8BC614"/>
              </a:solidFill>
            </a:endParaRPr>
          </a:p>
          <a:p>
            <a:pPr marL="109728" indent="0">
              <a:buNone/>
            </a:pPr>
            <a:r>
              <a:rPr lang="en-US" sz="2200" dirty="0">
                <a:solidFill>
                  <a:srgbClr val="8BC614"/>
                </a:solidFill>
              </a:rPr>
              <a:t>		</a:t>
            </a:r>
          </a:p>
          <a:p>
            <a:pPr marL="109728" indent="0">
              <a:buNone/>
            </a:pPr>
            <a:endParaRPr lang="en-US" sz="2200" dirty="0">
              <a:solidFill>
                <a:srgbClr val="8BC614"/>
              </a:solidFill>
            </a:endParaRPr>
          </a:p>
          <a:p>
            <a:pPr marL="109728" indent="0">
              <a:buNone/>
            </a:pPr>
            <a:endParaRPr lang="en-US" sz="2200" dirty="0">
              <a:solidFill>
                <a:srgbClr val="8BC614"/>
              </a:solidFill>
            </a:endParaRPr>
          </a:p>
          <a:p>
            <a:pPr marL="109728" indent="0">
              <a:buNone/>
            </a:pPr>
            <a:r>
              <a:rPr lang="en-US" sz="2200" dirty="0">
                <a:solidFill>
                  <a:srgbClr val="8BC614"/>
                </a:solidFill>
              </a:rPr>
              <a:t>						</a:t>
            </a:r>
          </a:p>
          <a:p>
            <a:pPr marL="109728" indent="0">
              <a:buNone/>
            </a:pPr>
            <a:r>
              <a:rPr lang="en-US" sz="2200" dirty="0">
                <a:solidFill>
                  <a:srgbClr val="8BC614"/>
                </a:solidFill>
              </a:rPr>
              <a:t>						AS 41.17.950(17)</a:t>
            </a:r>
          </a:p>
        </p:txBody>
      </p:sp>
      <p:sp>
        <p:nvSpPr>
          <p:cNvPr id="3" name="Title 2"/>
          <p:cNvSpPr>
            <a:spLocks noGrp="1"/>
          </p:cNvSpPr>
          <p:nvPr>
            <p:ph type="title"/>
          </p:nvPr>
        </p:nvSpPr>
        <p:spPr>
          <a:xfrm>
            <a:off x="457200" y="533400"/>
            <a:ext cx="8229600" cy="1477962"/>
          </a:xfrm>
        </p:spPr>
        <p:txBody>
          <a:bodyPr>
            <a:noAutofit/>
          </a:bodyPr>
          <a:lstStyle/>
          <a:p>
            <a:r>
              <a:rPr lang="en-US" sz="4000" dirty="0">
                <a:solidFill>
                  <a:schemeClr val="accent1">
                    <a:lumMod val="75000"/>
                  </a:schemeClr>
                </a:solidFill>
              </a:rPr>
              <a:t>Definition:</a:t>
            </a:r>
            <a:br>
              <a:rPr lang="en-US" sz="4000" dirty="0">
                <a:solidFill>
                  <a:schemeClr val="accent1">
                    <a:lumMod val="75000"/>
                  </a:schemeClr>
                </a:solidFill>
              </a:rPr>
            </a:br>
            <a:r>
              <a:rPr lang="en-US" sz="4000" dirty="0">
                <a:solidFill>
                  <a:schemeClr val="accent1">
                    <a:lumMod val="75000"/>
                  </a:schemeClr>
                </a:solidFill>
              </a:rPr>
              <a:t>Outer bend subject to erosion – all lands</a:t>
            </a:r>
          </a:p>
        </p:txBody>
      </p:sp>
    </p:spTree>
    <p:extLst>
      <p:ext uri="{BB962C8B-B14F-4D97-AF65-F5344CB8AC3E}">
        <p14:creationId xmlns:p14="http://schemas.microsoft.com/office/powerpoint/2010/main" val="1687995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itle 3"/>
          <p:cNvSpPr>
            <a:spLocks noGrp="1"/>
          </p:cNvSpPr>
          <p:nvPr>
            <p:ph type="title"/>
          </p:nvPr>
        </p:nvSpPr>
        <p:spPr/>
        <p:txBody>
          <a:bodyPr>
            <a:normAutofit fontScale="90000"/>
          </a:bodyPr>
          <a:lstStyle/>
          <a:p>
            <a:r>
              <a:rPr lang="en-US" dirty="0">
                <a:solidFill>
                  <a:schemeClr val="accent1">
                    <a:lumMod val="75000"/>
                  </a:schemeClr>
                </a:solidFill>
              </a:rPr>
              <a:t>Definitions: </a:t>
            </a:r>
            <a:br>
              <a:rPr lang="en-US" dirty="0">
                <a:solidFill>
                  <a:schemeClr val="accent1">
                    <a:lumMod val="75000"/>
                  </a:schemeClr>
                </a:solidFill>
              </a:rPr>
            </a:br>
            <a:r>
              <a:rPr lang="en-US" dirty="0">
                <a:solidFill>
                  <a:schemeClr val="accent1">
                    <a:lumMod val="75000"/>
                  </a:schemeClr>
                </a:solidFill>
              </a:rPr>
              <a:t>Terrace and terrace top break</a:t>
            </a:r>
          </a:p>
        </p:txBody>
      </p:sp>
      <p:sp>
        <p:nvSpPr>
          <p:cNvPr id="5" name="Content Placeholder 4"/>
          <p:cNvSpPr>
            <a:spLocks noGrp="1"/>
          </p:cNvSpPr>
          <p:nvPr>
            <p:ph idx="1"/>
          </p:nvPr>
        </p:nvSpPr>
        <p:spPr>
          <a:xfrm>
            <a:off x="457200" y="1481328"/>
            <a:ext cx="8229600" cy="5071872"/>
          </a:xfrm>
        </p:spPr>
        <p:txBody>
          <a:bodyPr>
            <a:normAutofit lnSpcReduction="10000"/>
          </a:bodyPr>
          <a:lstStyle/>
          <a:p>
            <a:r>
              <a:rPr lang="en-US" b="1" u="sng" dirty="0"/>
              <a:t>Terrace</a:t>
            </a:r>
            <a:r>
              <a:rPr lang="en-US" b="1" dirty="0"/>
              <a:t>: </a:t>
            </a:r>
            <a:r>
              <a:rPr lang="en-US" dirty="0"/>
              <a:t>a change in elevation greater than 10’ for a Type II-A water body or greater than 20’ for a Type II-B water body, and that has a slope &gt;30%; </a:t>
            </a:r>
          </a:p>
          <a:p>
            <a:r>
              <a:rPr lang="en-US" b="1" u="sng" dirty="0"/>
              <a:t>Terrace top break</a:t>
            </a:r>
            <a:r>
              <a:rPr lang="en-US" b="1" dirty="0"/>
              <a:t>: </a:t>
            </a:r>
            <a:r>
              <a:rPr lang="en-US" dirty="0"/>
              <a:t>the point at which the terrace slope changes to the lower angle slope of the adjacent upland; for purposes of measurement, the terrace top break is where the degree of slope is reduced by 20% or more when measured away from the stream</a:t>
            </a:r>
          </a:p>
          <a:p>
            <a:pPr marL="109728" indent="0">
              <a:buNone/>
            </a:pPr>
            <a:endParaRPr lang="en-US" dirty="0"/>
          </a:p>
          <a:p>
            <a:pPr marL="365760" lvl="1" indent="0">
              <a:buNone/>
            </a:pPr>
            <a:r>
              <a:rPr lang="en-US" sz="1800" dirty="0">
                <a:solidFill>
                  <a:srgbClr val="8BC614"/>
                </a:solidFill>
              </a:rPr>
              <a:t>					</a:t>
            </a:r>
            <a:r>
              <a:rPr lang="en-US" sz="2200" dirty="0">
                <a:solidFill>
                  <a:srgbClr val="8BC614"/>
                </a:solidFill>
              </a:rPr>
              <a:t>AS 41.17.950(28-29)</a:t>
            </a:r>
            <a:endParaRPr lang="en-US" dirty="0"/>
          </a:p>
        </p:txBody>
      </p:sp>
    </p:spTree>
    <p:extLst>
      <p:ext uri="{BB962C8B-B14F-4D97-AF65-F5344CB8AC3E}">
        <p14:creationId xmlns:p14="http://schemas.microsoft.com/office/powerpoint/2010/main" val="885656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95299" y="228600"/>
            <a:ext cx="554037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2000" b="1" dirty="0"/>
              <a:t>Type II-A and II-B Augmented Buffer Width</a:t>
            </a:r>
          </a:p>
          <a:p>
            <a:pPr eaLnBrk="0" hangingPunct="0">
              <a:spcBef>
                <a:spcPct val="50000"/>
              </a:spcBef>
            </a:pPr>
            <a:r>
              <a:rPr lang="en-US" altLang="en-US" sz="2000" u="sng" dirty="0"/>
              <a:t>Example 1</a:t>
            </a:r>
            <a:r>
              <a:rPr lang="en-US" altLang="en-US" sz="2000" dirty="0"/>
              <a:t>:  Terrace top break is beyond full width of augmented buffer – buffer extends to maximum width </a:t>
            </a:r>
          </a:p>
        </p:txBody>
      </p:sp>
      <p:sp>
        <p:nvSpPr>
          <p:cNvPr id="9219" name="Freeform 3"/>
          <p:cNvSpPr>
            <a:spLocks/>
          </p:cNvSpPr>
          <p:nvPr/>
        </p:nvSpPr>
        <p:spPr bwMode="auto">
          <a:xfrm>
            <a:off x="533400" y="2667000"/>
            <a:ext cx="7951788" cy="1247775"/>
          </a:xfrm>
          <a:custGeom>
            <a:avLst/>
            <a:gdLst>
              <a:gd name="T0" fmla="*/ 0 w 5009"/>
              <a:gd name="T1" fmla="*/ 582 h 786"/>
              <a:gd name="T2" fmla="*/ 481 w 5009"/>
              <a:gd name="T3" fmla="*/ 590 h 786"/>
              <a:gd name="T4" fmla="*/ 539 w 5009"/>
              <a:gd name="T5" fmla="*/ 648 h 786"/>
              <a:gd name="T6" fmla="*/ 583 w 5009"/>
              <a:gd name="T7" fmla="*/ 713 h 786"/>
              <a:gd name="T8" fmla="*/ 605 w 5009"/>
              <a:gd name="T9" fmla="*/ 721 h 786"/>
              <a:gd name="T10" fmla="*/ 649 w 5009"/>
              <a:gd name="T11" fmla="*/ 750 h 786"/>
              <a:gd name="T12" fmla="*/ 1013 w 5009"/>
              <a:gd name="T13" fmla="*/ 786 h 786"/>
              <a:gd name="T14" fmla="*/ 1254 w 5009"/>
              <a:gd name="T15" fmla="*/ 765 h 786"/>
              <a:gd name="T16" fmla="*/ 1298 w 5009"/>
              <a:gd name="T17" fmla="*/ 735 h 786"/>
              <a:gd name="T18" fmla="*/ 1320 w 5009"/>
              <a:gd name="T19" fmla="*/ 721 h 786"/>
              <a:gd name="T20" fmla="*/ 1363 w 5009"/>
              <a:gd name="T21" fmla="*/ 655 h 786"/>
              <a:gd name="T22" fmla="*/ 1407 w 5009"/>
              <a:gd name="T23" fmla="*/ 626 h 786"/>
              <a:gd name="T24" fmla="*/ 1648 w 5009"/>
              <a:gd name="T25" fmla="*/ 611 h 786"/>
              <a:gd name="T26" fmla="*/ 1815 w 5009"/>
              <a:gd name="T27" fmla="*/ 604 h 786"/>
              <a:gd name="T28" fmla="*/ 1903 w 5009"/>
              <a:gd name="T29" fmla="*/ 597 h 786"/>
              <a:gd name="T30" fmla="*/ 2092 w 5009"/>
              <a:gd name="T31" fmla="*/ 626 h 786"/>
              <a:gd name="T32" fmla="*/ 2158 w 5009"/>
              <a:gd name="T33" fmla="*/ 611 h 786"/>
              <a:gd name="T34" fmla="*/ 2384 w 5009"/>
              <a:gd name="T35" fmla="*/ 597 h 786"/>
              <a:gd name="T36" fmla="*/ 2975 w 5009"/>
              <a:gd name="T37" fmla="*/ 619 h 786"/>
              <a:gd name="T38" fmla="*/ 3091 w 5009"/>
              <a:gd name="T39" fmla="*/ 611 h 786"/>
              <a:gd name="T40" fmla="*/ 3252 w 5009"/>
              <a:gd name="T41" fmla="*/ 597 h 786"/>
              <a:gd name="T42" fmla="*/ 3390 w 5009"/>
              <a:gd name="T43" fmla="*/ 619 h 786"/>
              <a:gd name="T44" fmla="*/ 3521 w 5009"/>
              <a:gd name="T45" fmla="*/ 531 h 786"/>
              <a:gd name="T46" fmla="*/ 3558 w 5009"/>
              <a:gd name="T47" fmla="*/ 466 h 786"/>
              <a:gd name="T48" fmla="*/ 3587 w 5009"/>
              <a:gd name="T49" fmla="*/ 422 h 786"/>
              <a:gd name="T50" fmla="*/ 3638 w 5009"/>
              <a:gd name="T51" fmla="*/ 291 h 786"/>
              <a:gd name="T52" fmla="*/ 3696 w 5009"/>
              <a:gd name="T53" fmla="*/ 130 h 786"/>
              <a:gd name="T54" fmla="*/ 3711 w 5009"/>
              <a:gd name="T55" fmla="*/ 86 h 786"/>
              <a:gd name="T56" fmla="*/ 3813 w 5009"/>
              <a:gd name="T57" fmla="*/ 35 h 786"/>
              <a:gd name="T58" fmla="*/ 4083 w 5009"/>
              <a:gd name="T59" fmla="*/ 28 h 786"/>
              <a:gd name="T60" fmla="*/ 4688 w 5009"/>
              <a:gd name="T61" fmla="*/ 35 h 786"/>
              <a:gd name="T62" fmla="*/ 4805 w 5009"/>
              <a:gd name="T63" fmla="*/ 28 h 786"/>
              <a:gd name="T64" fmla="*/ 4892 w 5009"/>
              <a:gd name="T65" fmla="*/ 14 h 786"/>
              <a:gd name="T66" fmla="*/ 5009 w 5009"/>
              <a:gd name="T67" fmla="*/ 14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09" h="786">
                <a:moveTo>
                  <a:pt x="0" y="582"/>
                </a:moveTo>
                <a:cubicBezTo>
                  <a:pt x="160" y="596"/>
                  <a:pt x="320" y="581"/>
                  <a:pt x="481" y="590"/>
                </a:cubicBezTo>
                <a:cubicBezTo>
                  <a:pt x="503" y="611"/>
                  <a:pt x="514" y="631"/>
                  <a:pt x="539" y="648"/>
                </a:cubicBezTo>
                <a:cubicBezTo>
                  <a:pt x="574" y="699"/>
                  <a:pt x="559" y="677"/>
                  <a:pt x="583" y="713"/>
                </a:cubicBezTo>
                <a:cubicBezTo>
                  <a:pt x="587" y="719"/>
                  <a:pt x="598" y="717"/>
                  <a:pt x="605" y="721"/>
                </a:cubicBezTo>
                <a:cubicBezTo>
                  <a:pt x="620" y="730"/>
                  <a:pt x="632" y="747"/>
                  <a:pt x="649" y="750"/>
                </a:cubicBezTo>
                <a:cubicBezTo>
                  <a:pt x="780" y="775"/>
                  <a:pt x="855" y="778"/>
                  <a:pt x="1013" y="786"/>
                </a:cubicBezTo>
                <a:cubicBezTo>
                  <a:pt x="1099" y="781"/>
                  <a:pt x="1170" y="772"/>
                  <a:pt x="1254" y="765"/>
                </a:cubicBezTo>
                <a:cubicBezTo>
                  <a:pt x="1269" y="755"/>
                  <a:pt x="1283" y="745"/>
                  <a:pt x="1298" y="735"/>
                </a:cubicBezTo>
                <a:cubicBezTo>
                  <a:pt x="1305" y="730"/>
                  <a:pt x="1320" y="721"/>
                  <a:pt x="1320" y="721"/>
                </a:cubicBezTo>
                <a:cubicBezTo>
                  <a:pt x="1336" y="696"/>
                  <a:pt x="1339" y="674"/>
                  <a:pt x="1363" y="655"/>
                </a:cubicBezTo>
                <a:cubicBezTo>
                  <a:pt x="1377" y="644"/>
                  <a:pt x="1407" y="626"/>
                  <a:pt x="1407" y="626"/>
                </a:cubicBezTo>
                <a:cubicBezTo>
                  <a:pt x="1495" y="632"/>
                  <a:pt x="1564" y="617"/>
                  <a:pt x="1648" y="611"/>
                </a:cubicBezTo>
                <a:cubicBezTo>
                  <a:pt x="1704" y="607"/>
                  <a:pt x="1759" y="607"/>
                  <a:pt x="1815" y="604"/>
                </a:cubicBezTo>
                <a:cubicBezTo>
                  <a:pt x="1844" y="602"/>
                  <a:pt x="1874" y="599"/>
                  <a:pt x="1903" y="597"/>
                </a:cubicBezTo>
                <a:cubicBezTo>
                  <a:pt x="1965" y="602"/>
                  <a:pt x="2036" y="597"/>
                  <a:pt x="2092" y="626"/>
                </a:cubicBezTo>
                <a:cubicBezTo>
                  <a:pt x="2114" y="622"/>
                  <a:pt x="2136" y="613"/>
                  <a:pt x="2158" y="611"/>
                </a:cubicBezTo>
                <a:cubicBezTo>
                  <a:pt x="2233" y="604"/>
                  <a:pt x="2384" y="597"/>
                  <a:pt x="2384" y="597"/>
                </a:cubicBezTo>
                <a:cubicBezTo>
                  <a:pt x="2581" y="608"/>
                  <a:pt x="2778" y="606"/>
                  <a:pt x="2975" y="619"/>
                </a:cubicBezTo>
                <a:cubicBezTo>
                  <a:pt x="3014" y="616"/>
                  <a:pt x="3052" y="614"/>
                  <a:pt x="3091" y="611"/>
                </a:cubicBezTo>
                <a:cubicBezTo>
                  <a:pt x="3145" y="607"/>
                  <a:pt x="3252" y="597"/>
                  <a:pt x="3252" y="597"/>
                </a:cubicBezTo>
                <a:cubicBezTo>
                  <a:pt x="3305" y="602"/>
                  <a:pt x="3341" y="606"/>
                  <a:pt x="3390" y="619"/>
                </a:cubicBezTo>
                <a:cubicBezTo>
                  <a:pt x="3440" y="601"/>
                  <a:pt x="3478" y="562"/>
                  <a:pt x="3521" y="531"/>
                </a:cubicBezTo>
                <a:cubicBezTo>
                  <a:pt x="3536" y="509"/>
                  <a:pt x="3543" y="488"/>
                  <a:pt x="3558" y="466"/>
                </a:cubicBezTo>
                <a:cubicBezTo>
                  <a:pt x="3568" y="451"/>
                  <a:pt x="3587" y="422"/>
                  <a:pt x="3587" y="422"/>
                </a:cubicBezTo>
                <a:cubicBezTo>
                  <a:pt x="3601" y="378"/>
                  <a:pt x="3612" y="330"/>
                  <a:pt x="3638" y="291"/>
                </a:cubicBezTo>
                <a:cubicBezTo>
                  <a:pt x="3651" y="235"/>
                  <a:pt x="3671" y="181"/>
                  <a:pt x="3696" y="130"/>
                </a:cubicBezTo>
                <a:cubicBezTo>
                  <a:pt x="3703" y="116"/>
                  <a:pt x="3701" y="98"/>
                  <a:pt x="3711" y="86"/>
                </a:cubicBezTo>
                <a:cubicBezTo>
                  <a:pt x="3733" y="58"/>
                  <a:pt x="3777" y="37"/>
                  <a:pt x="3813" y="35"/>
                </a:cubicBezTo>
                <a:cubicBezTo>
                  <a:pt x="3903" y="31"/>
                  <a:pt x="3993" y="30"/>
                  <a:pt x="4083" y="28"/>
                </a:cubicBezTo>
                <a:cubicBezTo>
                  <a:pt x="4297" y="34"/>
                  <a:pt x="4470" y="41"/>
                  <a:pt x="4688" y="35"/>
                </a:cubicBezTo>
                <a:cubicBezTo>
                  <a:pt x="4727" y="33"/>
                  <a:pt x="4766" y="32"/>
                  <a:pt x="4805" y="28"/>
                </a:cubicBezTo>
                <a:cubicBezTo>
                  <a:pt x="4834" y="25"/>
                  <a:pt x="4892" y="14"/>
                  <a:pt x="4892" y="14"/>
                </a:cubicBezTo>
                <a:cubicBezTo>
                  <a:pt x="4930" y="0"/>
                  <a:pt x="4969" y="14"/>
                  <a:pt x="5009" y="14"/>
                </a:cubicBezTo>
              </a:path>
            </a:pathLst>
          </a:custGeom>
          <a:noFill/>
          <a:ln w="57150" cmpd="sng">
            <a:solidFill>
              <a:srgbClr val="99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0" name="Freeform 4"/>
          <p:cNvSpPr>
            <a:spLocks/>
          </p:cNvSpPr>
          <p:nvPr/>
        </p:nvSpPr>
        <p:spPr bwMode="auto">
          <a:xfrm>
            <a:off x="1343025" y="3635375"/>
            <a:ext cx="1343025" cy="92075"/>
          </a:xfrm>
          <a:custGeom>
            <a:avLst/>
            <a:gdLst>
              <a:gd name="T0" fmla="*/ 0 w 846"/>
              <a:gd name="T1" fmla="*/ 7 h 58"/>
              <a:gd name="T2" fmla="*/ 102 w 846"/>
              <a:gd name="T3" fmla="*/ 7 h 58"/>
              <a:gd name="T4" fmla="*/ 284 w 846"/>
              <a:gd name="T5" fmla="*/ 14 h 58"/>
              <a:gd name="T6" fmla="*/ 386 w 846"/>
              <a:gd name="T7" fmla="*/ 29 h 58"/>
              <a:gd name="T8" fmla="*/ 415 w 846"/>
              <a:gd name="T9" fmla="*/ 43 h 58"/>
              <a:gd name="T10" fmla="*/ 437 w 846"/>
              <a:gd name="T11" fmla="*/ 50 h 58"/>
              <a:gd name="T12" fmla="*/ 488 w 846"/>
              <a:gd name="T13" fmla="*/ 43 h 58"/>
              <a:gd name="T14" fmla="*/ 496 w 846"/>
              <a:gd name="T15" fmla="*/ 21 h 58"/>
              <a:gd name="T16" fmla="*/ 568 w 846"/>
              <a:gd name="T17" fmla="*/ 14 h 58"/>
              <a:gd name="T18" fmla="*/ 678 w 846"/>
              <a:gd name="T19" fmla="*/ 43 h 58"/>
              <a:gd name="T20" fmla="*/ 707 w 846"/>
              <a:gd name="T21" fmla="*/ 36 h 58"/>
              <a:gd name="T22" fmla="*/ 729 w 846"/>
              <a:gd name="T23" fmla="*/ 21 h 58"/>
              <a:gd name="T24" fmla="*/ 773 w 846"/>
              <a:gd name="T25" fmla="*/ 43 h 58"/>
              <a:gd name="T26" fmla="*/ 795 w 846"/>
              <a:gd name="T27" fmla="*/ 36 h 58"/>
              <a:gd name="T28" fmla="*/ 846 w 846"/>
              <a:gd name="T2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8">
                <a:moveTo>
                  <a:pt x="0" y="7"/>
                </a:moveTo>
                <a:cubicBezTo>
                  <a:pt x="37" y="44"/>
                  <a:pt x="60" y="34"/>
                  <a:pt x="102" y="7"/>
                </a:cubicBezTo>
                <a:cubicBezTo>
                  <a:pt x="150" y="10"/>
                  <a:pt x="231" y="27"/>
                  <a:pt x="284" y="14"/>
                </a:cubicBezTo>
                <a:cubicBezTo>
                  <a:pt x="342" y="28"/>
                  <a:pt x="316" y="39"/>
                  <a:pt x="386" y="29"/>
                </a:cubicBezTo>
                <a:cubicBezTo>
                  <a:pt x="428" y="0"/>
                  <a:pt x="392" y="15"/>
                  <a:pt x="415" y="43"/>
                </a:cubicBezTo>
                <a:cubicBezTo>
                  <a:pt x="420" y="49"/>
                  <a:pt x="430" y="48"/>
                  <a:pt x="437" y="50"/>
                </a:cubicBezTo>
                <a:cubicBezTo>
                  <a:pt x="454" y="48"/>
                  <a:pt x="473" y="51"/>
                  <a:pt x="488" y="43"/>
                </a:cubicBezTo>
                <a:cubicBezTo>
                  <a:pt x="495" y="40"/>
                  <a:pt x="489" y="24"/>
                  <a:pt x="496" y="21"/>
                </a:cubicBezTo>
                <a:cubicBezTo>
                  <a:pt x="519" y="13"/>
                  <a:pt x="544" y="16"/>
                  <a:pt x="568" y="14"/>
                </a:cubicBezTo>
                <a:cubicBezTo>
                  <a:pt x="599" y="35"/>
                  <a:pt x="678" y="43"/>
                  <a:pt x="678" y="43"/>
                </a:cubicBezTo>
                <a:cubicBezTo>
                  <a:pt x="688" y="41"/>
                  <a:pt x="698" y="40"/>
                  <a:pt x="707" y="36"/>
                </a:cubicBezTo>
                <a:cubicBezTo>
                  <a:pt x="715" y="32"/>
                  <a:pt x="720" y="22"/>
                  <a:pt x="729" y="21"/>
                </a:cubicBezTo>
                <a:cubicBezTo>
                  <a:pt x="739" y="19"/>
                  <a:pt x="767" y="39"/>
                  <a:pt x="773" y="43"/>
                </a:cubicBezTo>
                <a:cubicBezTo>
                  <a:pt x="780" y="41"/>
                  <a:pt x="787" y="36"/>
                  <a:pt x="795" y="36"/>
                </a:cubicBezTo>
                <a:cubicBezTo>
                  <a:pt x="817" y="36"/>
                  <a:pt x="826" y="58"/>
                  <a:pt x="846" y="58"/>
                </a:cubicBezTo>
              </a:path>
            </a:pathLst>
          </a:custGeom>
          <a:noFill/>
          <a:ln w="38100" cmpd="sng">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1" name="Text Box 5"/>
          <p:cNvSpPr txBox="1">
            <a:spLocks noChangeArrowheads="1"/>
          </p:cNvSpPr>
          <p:nvPr/>
        </p:nvSpPr>
        <p:spPr bwMode="auto">
          <a:xfrm>
            <a:off x="4419600" y="1981200"/>
            <a:ext cx="152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a:t>Terrace top break</a:t>
            </a:r>
          </a:p>
        </p:txBody>
      </p:sp>
      <p:sp>
        <p:nvSpPr>
          <p:cNvPr id="9222" name="Line 6"/>
          <p:cNvSpPr>
            <a:spLocks noChangeShapeType="1"/>
          </p:cNvSpPr>
          <p:nvPr/>
        </p:nvSpPr>
        <p:spPr bwMode="auto">
          <a:xfrm>
            <a:off x="5867400" y="2209800"/>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3" name="Text Box 7"/>
          <p:cNvSpPr txBox="1">
            <a:spLocks noChangeArrowheads="1"/>
          </p:cNvSpPr>
          <p:nvPr/>
        </p:nvSpPr>
        <p:spPr bwMode="auto">
          <a:xfrm>
            <a:off x="3027363" y="3941188"/>
            <a:ext cx="106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1600" dirty="0"/>
              <a:t>Buffer 150’</a:t>
            </a:r>
          </a:p>
        </p:txBody>
      </p:sp>
      <p:sp>
        <p:nvSpPr>
          <p:cNvPr id="9224" name="Text Box 8"/>
          <p:cNvSpPr txBox="1">
            <a:spLocks noChangeArrowheads="1"/>
          </p:cNvSpPr>
          <p:nvPr/>
        </p:nvSpPr>
        <p:spPr bwMode="auto">
          <a:xfrm>
            <a:off x="5991225" y="3678238"/>
            <a:ext cx="2743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dirty="0"/>
              <a:t>Augmented buffer for </a:t>
            </a:r>
            <a:r>
              <a:rPr lang="en-US" altLang="en-US" sz="2000" b="1" dirty="0"/>
              <a:t>Type II-A </a:t>
            </a:r>
            <a:r>
              <a:rPr lang="en-US" altLang="en-US" sz="2000" dirty="0"/>
              <a:t>waterbody</a:t>
            </a:r>
          </a:p>
        </p:txBody>
      </p:sp>
      <p:sp>
        <p:nvSpPr>
          <p:cNvPr id="9225" name="Line 9"/>
          <p:cNvSpPr>
            <a:spLocks noChangeShapeType="1"/>
          </p:cNvSpPr>
          <p:nvPr/>
        </p:nvSpPr>
        <p:spPr bwMode="auto">
          <a:xfrm>
            <a:off x="4038600" y="39624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Line 10"/>
          <p:cNvSpPr>
            <a:spLocks noChangeShapeType="1"/>
          </p:cNvSpPr>
          <p:nvPr/>
        </p:nvSpPr>
        <p:spPr bwMode="auto">
          <a:xfrm flipH="1">
            <a:off x="2743200" y="4267200"/>
            <a:ext cx="304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7" name="Line 11"/>
          <p:cNvSpPr>
            <a:spLocks noChangeShapeType="1"/>
          </p:cNvSpPr>
          <p:nvPr/>
        </p:nvSpPr>
        <p:spPr bwMode="auto">
          <a:xfrm>
            <a:off x="3733800" y="4267200"/>
            <a:ext cx="228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 name="Line 14"/>
          <p:cNvSpPr>
            <a:spLocks noChangeShapeType="1"/>
          </p:cNvSpPr>
          <p:nvPr/>
        </p:nvSpPr>
        <p:spPr bwMode="auto">
          <a:xfrm>
            <a:off x="2743200" y="40386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Line 15"/>
          <p:cNvSpPr>
            <a:spLocks noChangeShapeType="1"/>
          </p:cNvSpPr>
          <p:nvPr/>
        </p:nvSpPr>
        <p:spPr bwMode="auto">
          <a:xfrm>
            <a:off x="4724400" y="3962400"/>
            <a:ext cx="0" cy="298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2" name="Line 16"/>
          <p:cNvSpPr>
            <a:spLocks noChangeShapeType="1"/>
          </p:cNvSpPr>
          <p:nvPr/>
        </p:nvSpPr>
        <p:spPr bwMode="auto">
          <a:xfrm>
            <a:off x="4094163" y="4103688"/>
            <a:ext cx="6096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3" name="Line 17"/>
          <p:cNvSpPr>
            <a:spLocks noChangeShapeType="1"/>
          </p:cNvSpPr>
          <p:nvPr/>
        </p:nvSpPr>
        <p:spPr bwMode="auto">
          <a:xfrm flipV="1">
            <a:off x="4805363" y="3932238"/>
            <a:ext cx="1206500" cy="184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6" name="Text Box 20"/>
          <p:cNvSpPr txBox="1">
            <a:spLocks noChangeArrowheads="1"/>
          </p:cNvSpPr>
          <p:nvPr/>
        </p:nvSpPr>
        <p:spPr bwMode="auto">
          <a:xfrm>
            <a:off x="5373688" y="6235700"/>
            <a:ext cx="184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9237" name="Line 21"/>
          <p:cNvSpPr>
            <a:spLocks noChangeShapeType="1"/>
          </p:cNvSpPr>
          <p:nvPr/>
        </p:nvSpPr>
        <p:spPr bwMode="auto">
          <a:xfrm flipV="1">
            <a:off x="5557838" y="4225925"/>
            <a:ext cx="1587" cy="327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8" name="Line 22"/>
          <p:cNvSpPr>
            <a:spLocks noChangeShapeType="1"/>
          </p:cNvSpPr>
          <p:nvPr/>
        </p:nvSpPr>
        <p:spPr bwMode="auto">
          <a:xfrm flipH="1">
            <a:off x="4073525" y="4419600"/>
            <a:ext cx="1463675"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9" name="Text Box 23"/>
          <p:cNvSpPr txBox="1">
            <a:spLocks noChangeArrowheads="1"/>
          </p:cNvSpPr>
          <p:nvPr/>
        </p:nvSpPr>
        <p:spPr bwMode="auto">
          <a:xfrm>
            <a:off x="6011863" y="4822825"/>
            <a:ext cx="26828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Augmented buffer for </a:t>
            </a:r>
            <a:r>
              <a:rPr lang="en-US" altLang="en-US" sz="2000" b="1" dirty="0"/>
              <a:t>Type II-B </a:t>
            </a:r>
            <a:r>
              <a:rPr lang="en-US" altLang="en-US" sz="2000" dirty="0"/>
              <a:t>waterbody</a:t>
            </a:r>
          </a:p>
        </p:txBody>
      </p:sp>
      <p:sp>
        <p:nvSpPr>
          <p:cNvPr id="9240" name="Line 24"/>
          <p:cNvSpPr>
            <a:spLocks noChangeShapeType="1"/>
          </p:cNvSpPr>
          <p:nvPr/>
        </p:nvSpPr>
        <p:spPr bwMode="auto">
          <a:xfrm>
            <a:off x="5197475" y="4525963"/>
            <a:ext cx="838200" cy="519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1" name="Text Box 25"/>
          <p:cNvSpPr txBox="1">
            <a:spLocks noChangeArrowheads="1"/>
          </p:cNvSpPr>
          <p:nvPr/>
        </p:nvSpPr>
        <p:spPr bwMode="auto">
          <a:xfrm>
            <a:off x="4184650" y="3817938"/>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75</a:t>
            </a:r>
            <a:r>
              <a:rPr lang="en-US" altLang="en-US" sz="1400"/>
              <a:t>’</a:t>
            </a:r>
          </a:p>
        </p:txBody>
      </p:sp>
      <p:sp>
        <p:nvSpPr>
          <p:cNvPr id="9243" name="Text Box 27"/>
          <p:cNvSpPr txBox="1">
            <a:spLocks noChangeArrowheads="1"/>
          </p:cNvSpPr>
          <p:nvPr/>
        </p:nvSpPr>
        <p:spPr bwMode="auto">
          <a:xfrm>
            <a:off x="4419600" y="4427538"/>
            <a:ext cx="685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175’</a:t>
            </a:r>
          </a:p>
        </p:txBody>
      </p:sp>
    </p:spTree>
    <p:extLst>
      <p:ext uri="{BB962C8B-B14F-4D97-AF65-F5344CB8AC3E}">
        <p14:creationId xmlns:p14="http://schemas.microsoft.com/office/powerpoint/2010/main" val="191774507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2"/>
          <p:cNvSpPr>
            <a:spLocks/>
          </p:cNvSpPr>
          <p:nvPr/>
        </p:nvSpPr>
        <p:spPr bwMode="auto">
          <a:xfrm>
            <a:off x="474663" y="2719388"/>
            <a:ext cx="8021637" cy="2255837"/>
          </a:xfrm>
          <a:custGeom>
            <a:avLst/>
            <a:gdLst>
              <a:gd name="T0" fmla="*/ 0 w 5053"/>
              <a:gd name="T1" fmla="*/ 1174 h 1421"/>
              <a:gd name="T2" fmla="*/ 328 w 5053"/>
              <a:gd name="T3" fmla="*/ 1167 h 1421"/>
              <a:gd name="T4" fmla="*/ 474 w 5053"/>
              <a:gd name="T5" fmla="*/ 1189 h 1421"/>
              <a:gd name="T6" fmla="*/ 525 w 5053"/>
              <a:gd name="T7" fmla="*/ 1298 h 1421"/>
              <a:gd name="T8" fmla="*/ 919 w 5053"/>
              <a:gd name="T9" fmla="*/ 1386 h 1421"/>
              <a:gd name="T10" fmla="*/ 1174 w 5053"/>
              <a:gd name="T11" fmla="*/ 1357 h 1421"/>
              <a:gd name="T12" fmla="*/ 1218 w 5053"/>
              <a:gd name="T13" fmla="*/ 1306 h 1421"/>
              <a:gd name="T14" fmla="*/ 1254 w 5053"/>
              <a:gd name="T15" fmla="*/ 1189 h 1421"/>
              <a:gd name="T16" fmla="*/ 1342 w 5053"/>
              <a:gd name="T17" fmla="*/ 1182 h 1421"/>
              <a:gd name="T18" fmla="*/ 1495 w 5053"/>
              <a:gd name="T19" fmla="*/ 1167 h 1421"/>
              <a:gd name="T20" fmla="*/ 1568 w 5053"/>
              <a:gd name="T21" fmla="*/ 1094 h 1421"/>
              <a:gd name="T22" fmla="*/ 1633 w 5053"/>
              <a:gd name="T23" fmla="*/ 963 h 1421"/>
              <a:gd name="T24" fmla="*/ 1670 w 5053"/>
              <a:gd name="T25" fmla="*/ 861 h 1421"/>
              <a:gd name="T26" fmla="*/ 1713 w 5053"/>
              <a:gd name="T27" fmla="*/ 722 h 1421"/>
              <a:gd name="T28" fmla="*/ 1735 w 5053"/>
              <a:gd name="T29" fmla="*/ 700 h 1421"/>
              <a:gd name="T30" fmla="*/ 1845 w 5053"/>
              <a:gd name="T31" fmla="*/ 540 h 1421"/>
              <a:gd name="T32" fmla="*/ 1874 w 5053"/>
              <a:gd name="T33" fmla="*/ 336 h 1421"/>
              <a:gd name="T34" fmla="*/ 1961 w 5053"/>
              <a:gd name="T35" fmla="*/ 183 h 1421"/>
              <a:gd name="T36" fmla="*/ 2027 w 5053"/>
              <a:gd name="T37" fmla="*/ 88 h 1421"/>
              <a:gd name="T38" fmla="*/ 2479 w 5053"/>
              <a:gd name="T39" fmla="*/ 81 h 1421"/>
              <a:gd name="T40" fmla="*/ 2792 w 5053"/>
              <a:gd name="T41" fmla="*/ 59 h 1421"/>
              <a:gd name="T42" fmla="*/ 3296 w 5053"/>
              <a:gd name="T43" fmla="*/ 44 h 1421"/>
              <a:gd name="T44" fmla="*/ 3791 w 5053"/>
              <a:gd name="T45" fmla="*/ 66 h 1421"/>
              <a:gd name="T46" fmla="*/ 4017 w 5053"/>
              <a:gd name="T47" fmla="*/ 73 h 1421"/>
              <a:gd name="T48" fmla="*/ 4455 w 5053"/>
              <a:gd name="T49" fmla="*/ 37 h 1421"/>
              <a:gd name="T50" fmla="*/ 4892 w 5053"/>
              <a:gd name="T51" fmla="*/ 15 h 1421"/>
              <a:gd name="T52" fmla="*/ 5053 w 5053"/>
              <a:gd name="T53" fmla="*/ 0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53" h="1421">
                <a:moveTo>
                  <a:pt x="0" y="1174"/>
                </a:moveTo>
                <a:cubicBezTo>
                  <a:pt x="70" y="1199"/>
                  <a:pt x="259" y="1170"/>
                  <a:pt x="328" y="1167"/>
                </a:cubicBezTo>
                <a:cubicBezTo>
                  <a:pt x="390" y="1158"/>
                  <a:pt x="416" y="1171"/>
                  <a:pt x="474" y="1189"/>
                </a:cubicBezTo>
                <a:cubicBezTo>
                  <a:pt x="496" y="1224"/>
                  <a:pt x="502" y="1264"/>
                  <a:pt x="525" y="1298"/>
                </a:cubicBezTo>
                <a:cubicBezTo>
                  <a:pt x="564" y="1421"/>
                  <a:pt x="898" y="1385"/>
                  <a:pt x="919" y="1386"/>
                </a:cubicBezTo>
                <a:cubicBezTo>
                  <a:pt x="1012" y="1364"/>
                  <a:pt x="1068" y="1362"/>
                  <a:pt x="1174" y="1357"/>
                </a:cubicBezTo>
                <a:cubicBezTo>
                  <a:pt x="1207" y="1345"/>
                  <a:pt x="1198" y="1334"/>
                  <a:pt x="1218" y="1306"/>
                </a:cubicBezTo>
                <a:cubicBezTo>
                  <a:pt x="1220" y="1282"/>
                  <a:pt x="1213" y="1197"/>
                  <a:pt x="1254" y="1189"/>
                </a:cubicBezTo>
                <a:cubicBezTo>
                  <a:pt x="1283" y="1183"/>
                  <a:pt x="1313" y="1184"/>
                  <a:pt x="1342" y="1182"/>
                </a:cubicBezTo>
                <a:cubicBezTo>
                  <a:pt x="1475" y="1191"/>
                  <a:pt x="1418" y="1191"/>
                  <a:pt x="1495" y="1167"/>
                </a:cubicBezTo>
                <a:cubicBezTo>
                  <a:pt x="1522" y="1139"/>
                  <a:pt x="1531" y="1106"/>
                  <a:pt x="1568" y="1094"/>
                </a:cubicBezTo>
                <a:cubicBezTo>
                  <a:pt x="1596" y="1052"/>
                  <a:pt x="1612" y="1008"/>
                  <a:pt x="1633" y="963"/>
                </a:cubicBezTo>
                <a:cubicBezTo>
                  <a:pt x="1649" y="929"/>
                  <a:pt x="1648" y="893"/>
                  <a:pt x="1670" y="861"/>
                </a:cubicBezTo>
                <a:cubicBezTo>
                  <a:pt x="1678" y="835"/>
                  <a:pt x="1701" y="743"/>
                  <a:pt x="1713" y="722"/>
                </a:cubicBezTo>
                <a:cubicBezTo>
                  <a:pt x="1718" y="713"/>
                  <a:pt x="1728" y="707"/>
                  <a:pt x="1735" y="700"/>
                </a:cubicBezTo>
                <a:cubicBezTo>
                  <a:pt x="1760" y="628"/>
                  <a:pt x="1778" y="584"/>
                  <a:pt x="1845" y="540"/>
                </a:cubicBezTo>
                <a:cubicBezTo>
                  <a:pt x="1848" y="485"/>
                  <a:pt x="1839" y="387"/>
                  <a:pt x="1874" y="336"/>
                </a:cubicBezTo>
                <a:cubicBezTo>
                  <a:pt x="1893" y="276"/>
                  <a:pt x="1934" y="237"/>
                  <a:pt x="1961" y="183"/>
                </a:cubicBezTo>
                <a:cubicBezTo>
                  <a:pt x="1984" y="138"/>
                  <a:pt x="1973" y="105"/>
                  <a:pt x="2027" y="88"/>
                </a:cubicBezTo>
                <a:cubicBezTo>
                  <a:pt x="2176" y="104"/>
                  <a:pt x="2329" y="87"/>
                  <a:pt x="2479" y="81"/>
                </a:cubicBezTo>
                <a:cubicBezTo>
                  <a:pt x="2589" y="91"/>
                  <a:pt x="2685" y="74"/>
                  <a:pt x="2792" y="59"/>
                </a:cubicBezTo>
                <a:cubicBezTo>
                  <a:pt x="2964" y="65"/>
                  <a:pt x="3125" y="59"/>
                  <a:pt x="3296" y="44"/>
                </a:cubicBezTo>
                <a:cubicBezTo>
                  <a:pt x="3462" y="57"/>
                  <a:pt x="3624" y="62"/>
                  <a:pt x="3791" y="66"/>
                </a:cubicBezTo>
                <a:cubicBezTo>
                  <a:pt x="3865" y="90"/>
                  <a:pt x="3942" y="82"/>
                  <a:pt x="4017" y="73"/>
                </a:cubicBezTo>
                <a:cubicBezTo>
                  <a:pt x="4180" y="21"/>
                  <a:pt x="4217" y="42"/>
                  <a:pt x="4455" y="37"/>
                </a:cubicBezTo>
                <a:cubicBezTo>
                  <a:pt x="4599" y="17"/>
                  <a:pt x="4892" y="15"/>
                  <a:pt x="4892" y="15"/>
                </a:cubicBezTo>
                <a:cubicBezTo>
                  <a:pt x="4954" y="0"/>
                  <a:pt x="4979" y="0"/>
                  <a:pt x="5053" y="0"/>
                </a:cubicBezTo>
              </a:path>
            </a:pathLst>
          </a:custGeom>
          <a:noFill/>
          <a:ln w="57150" cmpd="sng">
            <a:solidFill>
              <a:srgbClr val="99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 name="Freeform 3"/>
          <p:cNvSpPr>
            <a:spLocks/>
          </p:cNvSpPr>
          <p:nvPr/>
        </p:nvSpPr>
        <p:spPr bwMode="auto">
          <a:xfrm>
            <a:off x="1249363" y="4635500"/>
            <a:ext cx="1181100" cy="87313"/>
          </a:xfrm>
          <a:custGeom>
            <a:avLst/>
            <a:gdLst>
              <a:gd name="T0" fmla="*/ 0 w 744"/>
              <a:gd name="T1" fmla="*/ 11 h 55"/>
              <a:gd name="T2" fmla="*/ 146 w 744"/>
              <a:gd name="T3" fmla="*/ 4 h 55"/>
              <a:gd name="T4" fmla="*/ 226 w 744"/>
              <a:gd name="T5" fmla="*/ 26 h 55"/>
              <a:gd name="T6" fmla="*/ 292 w 744"/>
              <a:gd name="T7" fmla="*/ 11 h 55"/>
              <a:gd name="T8" fmla="*/ 401 w 744"/>
              <a:gd name="T9" fmla="*/ 4 h 55"/>
              <a:gd name="T10" fmla="*/ 504 w 744"/>
              <a:gd name="T11" fmla="*/ 11 h 55"/>
              <a:gd name="T12" fmla="*/ 540 w 744"/>
              <a:gd name="T13" fmla="*/ 40 h 55"/>
              <a:gd name="T14" fmla="*/ 584 w 744"/>
              <a:gd name="T15" fmla="*/ 55 h 55"/>
              <a:gd name="T16" fmla="*/ 649 w 744"/>
              <a:gd name="T17" fmla="*/ 11 h 55"/>
              <a:gd name="T18" fmla="*/ 744 w 744"/>
              <a:gd name="T19" fmla="*/ 1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55">
                <a:moveTo>
                  <a:pt x="0" y="11"/>
                </a:moveTo>
                <a:cubicBezTo>
                  <a:pt x="53" y="17"/>
                  <a:pt x="95" y="20"/>
                  <a:pt x="146" y="4"/>
                </a:cubicBezTo>
                <a:cubicBezTo>
                  <a:pt x="171" y="40"/>
                  <a:pt x="182" y="33"/>
                  <a:pt x="226" y="26"/>
                </a:cubicBezTo>
                <a:cubicBezTo>
                  <a:pt x="258" y="14"/>
                  <a:pt x="258" y="0"/>
                  <a:pt x="292" y="11"/>
                </a:cubicBezTo>
                <a:cubicBezTo>
                  <a:pt x="330" y="37"/>
                  <a:pt x="360" y="14"/>
                  <a:pt x="401" y="4"/>
                </a:cubicBezTo>
                <a:cubicBezTo>
                  <a:pt x="464" y="24"/>
                  <a:pt x="430" y="20"/>
                  <a:pt x="504" y="11"/>
                </a:cubicBezTo>
                <a:cubicBezTo>
                  <a:pt x="558" y="29"/>
                  <a:pt x="492" y="2"/>
                  <a:pt x="540" y="40"/>
                </a:cubicBezTo>
                <a:cubicBezTo>
                  <a:pt x="552" y="50"/>
                  <a:pt x="569" y="50"/>
                  <a:pt x="584" y="55"/>
                </a:cubicBezTo>
                <a:cubicBezTo>
                  <a:pt x="624" y="44"/>
                  <a:pt x="617" y="33"/>
                  <a:pt x="649" y="11"/>
                </a:cubicBezTo>
                <a:cubicBezTo>
                  <a:pt x="694" y="25"/>
                  <a:pt x="663" y="18"/>
                  <a:pt x="744" y="18"/>
                </a:cubicBezTo>
              </a:path>
            </a:pathLst>
          </a:custGeom>
          <a:noFill/>
          <a:ln w="28575" cmpd="sng">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4" name="Text Box 4"/>
          <p:cNvSpPr txBox="1">
            <a:spLocks noChangeArrowheads="1"/>
          </p:cNvSpPr>
          <p:nvPr/>
        </p:nvSpPr>
        <p:spPr bwMode="auto">
          <a:xfrm>
            <a:off x="505836" y="304799"/>
            <a:ext cx="599874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2000" b="1" dirty="0"/>
              <a:t>Type II-A and II-B Augmented Buffer Width</a:t>
            </a:r>
          </a:p>
          <a:p>
            <a:pPr eaLnBrk="0" hangingPunct="0">
              <a:spcBef>
                <a:spcPct val="50000"/>
              </a:spcBef>
            </a:pPr>
            <a:r>
              <a:rPr lang="en-US" altLang="en-US" sz="2000" u="sng" dirty="0"/>
              <a:t>Example 2</a:t>
            </a:r>
            <a:r>
              <a:rPr lang="en-US" altLang="en-US" sz="2000" dirty="0"/>
              <a:t>:  Terrace top break is within augmented buffer - buffer ends at terrace top</a:t>
            </a:r>
          </a:p>
        </p:txBody>
      </p:sp>
      <p:sp>
        <p:nvSpPr>
          <p:cNvPr id="10245" name="Line 5"/>
          <p:cNvSpPr>
            <a:spLocks noChangeShapeType="1"/>
          </p:cNvSpPr>
          <p:nvPr/>
        </p:nvSpPr>
        <p:spPr bwMode="auto">
          <a:xfrm>
            <a:off x="3276600" y="3505200"/>
            <a:ext cx="0" cy="205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6" name="Line 6"/>
          <p:cNvSpPr>
            <a:spLocks noChangeShapeType="1"/>
          </p:cNvSpPr>
          <p:nvPr/>
        </p:nvSpPr>
        <p:spPr bwMode="auto">
          <a:xfrm>
            <a:off x="3657600" y="2209800"/>
            <a:ext cx="0" cy="3352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7" name="Text Box 7"/>
          <p:cNvSpPr txBox="1">
            <a:spLocks noChangeArrowheads="1"/>
          </p:cNvSpPr>
          <p:nvPr/>
        </p:nvSpPr>
        <p:spPr bwMode="auto">
          <a:xfrm>
            <a:off x="1295400" y="2362200"/>
            <a:ext cx="1600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a:t>Terrace top break</a:t>
            </a:r>
          </a:p>
        </p:txBody>
      </p:sp>
      <p:sp>
        <p:nvSpPr>
          <p:cNvPr id="10248" name="Line 8"/>
          <p:cNvSpPr>
            <a:spLocks noChangeShapeType="1"/>
          </p:cNvSpPr>
          <p:nvPr/>
        </p:nvSpPr>
        <p:spPr bwMode="auto">
          <a:xfrm>
            <a:off x="2743200" y="2590800"/>
            <a:ext cx="838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9" name="Line 9"/>
          <p:cNvSpPr>
            <a:spLocks noChangeShapeType="1"/>
          </p:cNvSpPr>
          <p:nvPr/>
        </p:nvSpPr>
        <p:spPr bwMode="auto">
          <a:xfrm>
            <a:off x="2438400" y="4038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 name="Text Box 10"/>
          <p:cNvSpPr txBox="1">
            <a:spLocks noChangeArrowheads="1"/>
          </p:cNvSpPr>
          <p:nvPr/>
        </p:nvSpPr>
        <p:spPr bwMode="auto">
          <a:xfrm>
            <a:off x="998538" y="5440362"/>
            <a:ext cx="106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dirty="0"/>
              <a:t>Buffer (150’)</a:t>
            </a:r>
          </a:p>
        </p:txBody>
      </p:sp>
      <p:sp>
        <p:nvSpPr>
          <p:cNvPr id="10251" name="Text Box 11"/>
          <p:cNvSpPr txBox="1">
            <a:spLocks noChangeArrowheads="1"/>
          </p:cNvSpPr>
          <p:nvPr/>
        </p:nvSpPr>
        <p:spPr bwMode="auto">
          <a:xfrm>
            <a:off x="3581400" y="6081713"/>
            <a:ext cx="416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a:t>Augmented buffer (e.g., 50’)</a:t>
            </a:r>
          </a:p>
        </p:txBody>
      </p:sp>
      <p:sp>
        <p:nvSpPr>
          <p:cNvPr id="10252" name="Line 12"/>
          <p:cNvSpPr>
            <a:spLocks noChangeShapeType="1"/>
          </p:cNvSpPr>
          <p:nvPr/>
        </p:nvSpPr>
        <p:spPr bwMode="auto">
          <a:xfrm>
            <a:off x="2438400" y="5715000"/>
            <a:ext cx="8382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3276600" y="5715000"/>
            <a:ext cx="4572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Line 18"/>
          <p:cNvSpPr>
            <a:spLocks noChangeShapeType="1"/>
          </p:cNvSpPr>
          <p:nvPr/>
        </p:nvSpPr>
        <p:spPr bwMode="auto">
          <a:xfrm flipV="1">
            <a:off x="1905000" y="5791200"/>
            <a:ext cx="838200" cy="1825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Line 19"/>
          <p:cNvSpPr>
            <a:spLocks noChangeShapeType="1"/>
          </p:cNvSpPr>
          <p:nvPr/>
        </p:nvSpPr>
        <p:spPr bwMode="auto">
          <a:xfrm>
            <a:off x="3497263" y="5791200"/>
            <a:ext cx="160337" cy="5032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58972930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reeform 3"/>
          <p:cNvSpPr>
            <a:spLocks/>
          </p:cNvSpPr>
          <p:nvPr/>
        </p:nvSpPr>
        <p:spPr bwMode="auto">
          <a:xfrm>
            <a:off x="450850" y="3325813"/>
            <a:ext cx="7835900" cy="1211262"/>
          </a:xfrm>
          <a:custGeom>
            <a:avLst/>
            <a:gdLst>
              <a:gd name="T0" fmla="*/ 0 w 4936"/>
              <a:gd name="T1" fmla="*/ 530 h 763"/>
              <a:gd name="T2" fmla="*/ 139 w 4936"/>
              <a:gd name="T3" fmla="*/ 566 h 763"/>
              <a:gd name="T4" fmla="*/ 576 w 4936"/>
              <a:gd name="T5" fmla="*/ 574 h 763"/>
              <a:gd name="T6" fmla="*/ 620 w 4936"/>
              <a:gd name="T7" fmla="*/ 639 h 763"/>
              <a:gd name="T8" fmla="*/ 642 w 4936"/>
              <a:gd name="T9" fmla="*/ 719 h 763"/>
              <a:gd name="T10" fmla="*/ 729 w 4936"/>
              <a:gd name="T11" fmla="*/ 741 h 763"/>
              <a:gd name="T12" fmla="*/ 1014 w 4936"/>
              <a:gd name="T13" fmla="*/ 763 h 763"/>
              <a:gd name="T14" fmla="*/ 1203 w 4936"/>
              <a:gd name="T15" fmla="*/ 741 h 763"/>
              <a:gd name="T16" fmla="*/ 1269 w 4936"/>
              <a:gd name="T17" fmla="*/ 639 h 763"/>
              <a:gd name="T18" fmla="*/ 1342 w 4936"/>
              <a:gd name="T19" fmla="*/ 581 h 763"/>
              <a:gd name="T20" fmla="*/ 1531 w 4936"/>
              <a:gd name="T21" fmla="*/ 581 h 763"/>
              <a:gd name="T22" fmla="*/ 1597 w 4936"/>
              <a:gd name="T23" fmla="*/ 530 h 763"/>
              <a:gd name="T24" fmla="*/ 1626 w 4936"/>
              <a:gd name="T25" fmla="*/ 486 h 763"/>
              <a:gd name="T26" fmla="*/ 1685 w 4936"/>
              <a:gd name="T27" fmla="*/ 384 h 763"/>
              <a:gd name="T28" fmla="*/ 1721 w 4936"/>
              <a:gd name="T29" fmla="*/ 289 h 763"/>
              <a:gd name="T30" fmla="*/ 1758 w 4936"/>
              <a:gd name="T31" fmla="*/ 173 h 763"/>
              <a:gd name="T32" fmla="*/ 1779 w 4936"/>
              <a:gd name="T33" fmla="*/ 165 h 763"/>
              <a:gd name="T34" fmla="*/ 1787 w 4936"/>
              <a:gd name="T35" fmla="*/ 143 h 763"/>
              <a:gd name="T36" fmla="*/ 1962 w 4936"/>
              <a:gd name="T37" fmla="*/ 100 h 763"/>
              <a:gd name="T38" fmla="*/ 2144 w 4936"/>
              <a:gd name="T39" fmla="*/ 114 h 763"/>
              <a:gd name="T40" fmla="*/ 2662 w 4936"/>
              <a:gd name="T41" fmla="*/ 100 h 763"/>
              <a:gd name="T42" fmla="*/ 3070 w 4936"/>
              <a:gd name="T43" fmla="*/ 92 h 763"/>
              <a:gd name="T44" fmla="*/ 3259 w 4936"/>
              <a:gd name="T45" fmla="*/ 107 h 763"/>
              <a:gd name="T46" fmla="*/ 3340 w 4936"/>
              <a:gd name="T47" fmla="*/ 92 h 763"/>
              <a:gd name="T48" fmla="*/ 3653 w 4936"/>
              <a:gd name="T49" fmla="*/ 78 h 763"/>
              <a:gd name="T50" fmla="*/ 4120 w 4936"/>
              <a:gd name="T51" fmla="*/ 41 h 763"/>
              <a:gd name="T52" fmla="*/ 4295 w 4936"/>
              <a:gd name="T53" fmla="*/ 19 h 763"/>
              <a:gd name="T54" fmla="*/ 4492 w 4936"/>
              <a:gd name="T55" fmla="*/ 56 h 763"/>
              <a:gd name="T56" fmla="*/ 4936 w 4936"/>
              <a:gd name="T57" fmla="*/ 5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36" h="763">
                <a:moveTo>
                  <a:pt x="0" y="530"/>
                </a:moveTo>
                <a:cubicBezTo>
                  <a:pt x="46" y="545"/>
                  <a:pt x="93" y="551"/>
                  <a:pt x="139" y="566"/>
                </a:cubicBezTo>
                <a:cubicBezTo>
                  <a:pt x="282" y="554"/>
                  <a:pt x="440" y="525"/>
                  <a:pt x="576" y="574"/>
                </a:cubicBezTo>
                <a:cubicBezTo>
                  <a:pt x="592" y="597"/>
                  <a:pt x="612" y="611"/>
                  <a:pt x="620" y="639"/>
                </a:cubicBezTo>
                <a:cubicBezTo>
                  <a:pt x="627" y="666"/>
                  <a:pt x="622" y="699"/>
                  <a:pt x="642" y="719"/>
                </a:cubicBezTo>
                <a:cubicBezTo>
                  <a:pt x="656" y="733"/>
                  <a:pt x="715" y="740"/>
                  <a:pt x="729" y="741"/>
                </a:cubicBezTo>
                <a:cubicBezTo>
                  <a:pt x="824" y="750"/>
                  <a:pt x="919" y="757"/>
                  <a:pt x="1014" y="763"/>
                </a:cubicBezTo>
                <a:cubicBezTo>
                  <a:pt x="1078" y="759"/>
                  <a:pt x="1141" y="758"/>
                  <a:pt x="1203" y="741"/>
                </a:cubicBezTo>
                <a:cubicBezTo>
                  <a:pt x="1243" y="715"/>
                  <a:pt x="1244" y="676"/>
                  <a:pt x="1269" y="639"/>
                </a:cubicBezTo>
                <a:cubicBezTo>
                  <a:pt x="1283" y="595"/>
                  <a:pt x="1299" y="591"/>
                  <a:pt x="1342" y="581"/>
                </a:cubicBezTo>
                <a:cubicBezTo>
                  <a:pt x="1418" y="596"/>
                  <a:pt x="1407" y="597"/>
                  <a:pt x="1531" y="581"/>
                </a:cubicBezTo>
                <a:cubicBezTo>
                  <a:pt x="1552" y="578"/>
                  <a:pt x="1579" y="541"/>
                  <a:pt x="1597" y="530"/>
                </a:cubicBezTo>
                <a:cubicBezTo>
                  <a:pt x="1607" y="515"/>
                  <a:pt x="1616" y="501"/>
                  <a:pt x="1626" y="486"/>
                </a:cubicBezTo>
                <a:cubicBezTo>
                  <a:pt x="1650" y="449"/>
                  <a:pt x="1643" y="413"/>
                  <a:pt x="1685" y="384"/>
                </a:cubicBezTo>
                <a:cubicBezTo>
                  <a:pt x="1696" y="350"/>
                  <a:pt x="1701" y="319"/>
                  <a:pt x="1721" y="289"/>
                </a:cubicBezTo>
                <a:cubicBezTo>
                  <a:pt x="1729" y="265"/>
                  <a:pt x="1743" y="188"/>
                  <a:pt x="1758" y="173"/>
                </a:cubicBezTo>
                <a:cubicBezTo>
                  <a:pt x="1763" y="168"/>
                  <a:pt x="1772" y="168"/>
                  <a:pt x="1779" y="165"/>
                </a:cubicBezTo>
                <a:cubicBezTo>
                  <a:pt x="1782" y="158"/>
                  <a:pt x="1781" y="147"/>
                  <a:pt x="1787" y="143"/>
                </a:cubicBezTo>
                <a:cubicBezTo>
                  <a:pt x="1819" y="120"/>
                  <a:pt x="1929" y="103"/>
                  <a:pt x="1962" y="100"/>
                </a:cubicBezTo>
                <a:cubicBezTo>
                  <a:pt x="2023" y="78"/>
                  <a:pt x="2084" y="100"/>
                  <a:pt x="2144" y="114"/>
                </a:cubicBezTo>
                <a:cubicBezTo>
                  <a:pt x="2317" y="105"/>
                  <a:pt x="2489" y="115"/>
                  <a:pt x="2662" y="100"/>
                </a:cubicBezTo>
                <a:cubicBezTo>
                  <a:pt x="2786" y="66"/>
                  <a:pt x="2937" y="101"/>
                  <a:pt x="3070" y="92"/>
                </a:cubicBezTo>
                <a:cubicBezTo>
                  <a:pt x="3135" y="82"/>
                  <a:pt x="3197" y="86"/>
                  <a:pt x="3259" y="107"/>
                </a:cubicBezTo>
                <a:cubicBezTo>
                  <a:pt x="3286" y="104"/>
                  <a:pt x="3313" y="94"/>
                  <a:pt x="3340" y="92"/>
                </a:cubicBezTo>
                <a:cubicBezTo>
                  <a:pt x="3444" y="85"/>
                  <a:pt x="3653" y="78"/>
                  <a:pt x="3653" y="78"/>
                </a:cubicBezTo>
                <a:cubicBezTo>
                  <a:pt x="3816" y="33"/>
                  <a:pt x="3935" y="46"/>
                  <a:pt x="4120" y="41"/>
                </a:cubicBezTo>
                <a:cubicBezTo>
                  <a:pt x="4177" y="27"/>
                  <a:pt x="4237" y="27"/>
                  <a:pt x="4295" y="19"/>
                </a:cubicBezTo>
                <a:cubicBezTo>
                  <a:pt x="4353" y="0"/>
                  <a:pt x="4433" y="45"/>
                  <a:pt x="4492" y="56"/>
                </a:cubicBezTo>
                <a:cubicBezTo>
                  <a:pt x="4641" y="50"/>
                  <a:pt x="4787" y="56"/>
                  <a:pt x="4936" y="56"/>
                </a:cubicBezTo>
              </a:path>
            </a:pathLst>
          </a:custGeom>
          <a:noFill/>
          <a:ln w="57150" cmpd="sng">
            <a:solidFill>
              <a:srgbClr val="99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8" name="Freeform 4"/>
          <p:cNvSpPr>
            <a:spLocks/>
          </p:cNvSpPr>
          <p:nvPr/>
        </p:nvSpPr>
        <p:spPr bwMode="auto">
          <a:xfrm>
            <a:off x="1435100" y="4305300"/>
            <a:ext cx="1041400" cy="84138"/>
          </a:xfrm>
          <a:custGeom>
            <a:avLst/>
            <a:gdLst>
              <a:gd name="T0" fmla="*/ 0 w 656"/>
              <a:gd name="T1" fmla="*/ 8 h 53"/>
              <a:gd name="T2" fmla="*/ 109 w 656"/>
              <a:gd name="T3" fmla="*/ 0 h 53"/>
              <a:gd name="T4" fmla="*/ 241 w 656"/>
              <a:gd name="T5" fmla="*/ 0 h 53"/>
              <a:gd name="T6" fmla="*/ 350 w 656"/>
              <a:gd name="T7" fmla="*/ 0 h 53"/>
              <a:gd name="T8" fmla="*/ 430 w 656"/>
              <a:gd name="T9" fmla="*/ 8 h 53"/>
              <a:gd name="T10" fmla="*/ 532 w 656"/>
              <a:gd name="T11" fmla="*/ 15 h 53"/>
              <a:gd name="T12" fmla="*/ 656 w 656"/>
              <a:gd name="T13" fmla="*/ 15 h 53"/>
            </a:gdLst>
            <a:ahLst/>
            <a:cxnLst>
              <a:cxn ang="0">
                <a:pos x="T0" y="T1"/>
              </a:cxn>
              <a:cxn ang="0">
                <a:pos x="T2" y="T3"/>
              </a:cxn>
              <a:cxn ang="0">
                <a:pos x="T4" y="T5"/>
              </a:cxn>
              <a:cxn ang="0">
                <a:pos x="T6" y="T7"/>
              </a:cxn>
              <a:cxn ang="0">
                <a:pos x="T8" y="T9"/>
              </a:cxn>
              <a:cxn ang="0">
                <a:pos x="T10" y="T11"/>
              </a:cxn>
              <a:cxn ang="0">
                <a:pos x="T12" y="T13"/>
              </a:cxn>
            </a:cxnLst>
            <a:rect l="0" t="0" r="r" b="b"/>
            <a:pathLst>
              <a:path w="656" h="53">
                <a:moveTo>
                  <a:pt x="0" y="8"/>
                </a:moveTo>
                <a:cubicBezTo>
                  <a:pt x="30" y="50"/>
                  <a:pt x="83" y="41"/>
                  <a:pt x="109" y="0"/>
                </a:cubicBezTo>
                <a:cubicBezTo>
                  <a:pt x="150" y="28"/>
                  <a:pt x="196" y="16"/>
                  <a:pt x="241" y="0"/>
                </a:cubicBezTo>
                <a:cubicBezTo>
                  <a:pt x="292" y="11"/>
                  <a:pt x="300" y="18"/>
                  <a:pt x="350" y="0"/>
                </a:cubicBezTo>
                <a:cubicBezTo>
                  <a:pt x="384" y="12"/>
                  <a:pt x="392" y="15"/>
                  <a:pt x="430" y="8"/>
                </a:cubicBezTo>
                <a:cubicBezTo>
                  <a:pt x="473" y="15"/>
                  <a:pt x="490" y="23"/>
                  <a:pt x="532" y="15"/>
                </a:cubicBezTo>
                <a:cubicBezTo>
                  <a:pt x="568" y="51"/>
                  <a:pt x="618" y="53"/>
                  <a:pt x="656" y="15"/>
                </a:cubicBezTo>
              </a:path>
            </a:pathLst>
          </a:custGeom>
          <a:solidFill>
            <a:srgbClr val="00B0F0"/>
          </a:solidFill>
          <a:ln w="28575" cmpd="sng">
            <a:solidFill>
              <a:srgbClr val="00B0F0"/>
            </a:solidFill>
            <a:round/>
            <a:headEnd/>
            <a:tailEnd/>
          </a:ln>
          <a:effectLst/>
        </p:spPr>
        <p:txBody>
          <a:bodyPr/>
          <a:lstStyle/>
          <a:p>
            <a:endParaRPr lang="en-US"/>
          </a:p>
        </p:txBody>
      </p:sp>
      <p:sp>
        <p:nvSpPr>
          <p:cNvPr id="11269" name="Line 5"/>
          <p:cNvSpPr>
            <a:spLocks noChangeShapeType="1"/>
          </p:cNvSpPr>
          <p:nvPr/>
        </p:nvSpPr>
        <p:spPr bwMode="auto">
          <a:xfrm>
            <a:off x="2514600" y="39624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 name="Line 6"/>
          <p:cNvSpPr>
            <a:spLocks noChangeShapeType="1"/>
          </p:cNvSpPr>
          <p:nvPr/>
        </p:nvSpPr>
        <p:spPr bwMode="auto">
          <a:xfrm>
            <a:off x="3886200" y="3581400"/>
            <a:ext cx="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Text Box 7"/>
          <p:cNvSpPr txBox="1">
            <a:spLocks noChangeArrowheads="1"/>
          </p:cNvSpPr>
          <p:nvPr/>
        </p:nvSpPr>
        <p:spPr bwMode="auto">
          <a:xfrm>
            <a:off x="2819400" y="5105400"/>
            <a:ext cx="99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dirty="0"/>
              <a:t>Buffer</a:t>
            </a:r>
            <a:r>
              <a:rPr lang="en-US" altLang="en-US" sz="2000" dirty="0"/>
              <a:t> 150’</a:t>
            </a:r>
          </a:p>
        </p:txBody>
      </p:sp>
      <p:sp>
        <p:nvSpPr>
          <p:cNvPr id="11272" name="Line 8"/>
          <p:cNvSpPr>
            <a:spLocks noChangeShapeType="1"/>
          </p:cNvSpPr>
          <p:nvPr/>
        </p:nvSpPr>
        <p:spPr bwMode="auto">
          <a:xfrm flipH="1">
            <a:off x="2514600" y="5334000"/>
            <a:ext cx="304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Line 9"/>
          <p:cNvSpPr>
            <a:spLocks noChangeShapeType="1"/>
          </p:cNvSpPr>
          <p:nvPr/>
        </p:nvSpPr>
        <p:spPr bwMode="auto">
          <a:xfrm>
            <a:off x="3581400" y="5334000"/>
            <a:ext cx="304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Text Box 10"/>
          <p:cNvSpPr txBox="1">
            <a:spLocks noChangeArrowheads="1"/>
          </p:cNvSpPr>
          <p:nvPr/>
        </p:nvSpPr>
        <p:spPr bwMode="auto">
          <a:xfrm>
            <a:off x="5029200" y="3733800"/>
            <a:ext cx="2362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a:t>No augmented buffer</a:t>
            </a:r>
          </a:p>
        </p:txBody>
      </p:sp>
      <p:sp>
        <p:nvSpPr>
          <p:cNvPr id="11275" name="Text Box 11"/>
          <p:cNvSpPr txBox="1">
            <a:spLocks noChangeArrowheads="1"/>
          </p:cNvSpPr>
          <p:nvPr/>
        </p:nvSpPr>
        <p:spPr bwMode="auto">
          <a:xfrm>
            <a:off x="1524000" y="2667000"/>
            <a:ext cx="1600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a:t>Terrace top break</a:t>
            </a:r>
          </a:p>
        </p:txBody>
      </p:sp>
      <p:sp>
        <p:nvSpPr>
          <p:cNvPr id="11276" name="Line 12"/>
          <p:cNvSpPr>
            <a:spLocks noChangeShapeType="1"/>
          </p:cNvSpPr>
          <p:nvPr/>
        </p:nvSpPr>
        <p:spPr bwMode="auto">
          <a:xfrm>
            <a:off x="2971800" y="3048000"/>
            <a:ext cx="381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7" name="Text Box 13"/>
          <p:cNvSpPr txBox="1">
            <a:spLocks noChangeArrowheads="1"/>
          </p:cNvSpPr>
          <p:nvPr/>
        </p:nvSpPr>
        <p:spPr bwMode="auto">
          <a:xfrm>
            <a:off x="489416" y="457200"/>
            <a:ext cx="55626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2000" b="1" dirty="0"/>
              <a:t>Type II-A and II-B Augmented Buffer Width</a:t>
            </a:r>
          </a:p>
          <a:p>
            <a:pPr eaLnBrk="0" hangingPunct="0">
              <a:spcBef>
                <a:spcPct val="50000"/>
              </a:spcBef>
            </a:pPr>
            <a:r>
              <a:rPr lang="en-US" altLang="en-US" sz="2000" u="sng" dirty="0"/>
              <a:t>Example 3</a:t>
            </a:r>
            <a:r>
              <a:rPr lang="en-US" altLang="en-US" sz="2000" dirty="0"/>
              <a:t>:  Terrace top break within buffer – no augmented buffer</a:t>
            </a:r>
          </a:p>
        </p:txBody>
      </p:sp>
    </p:spTree>
    <p:extLst>
      <p:ext uri="{BB962C8B-B14F-4D97-AF65-F5344CB8AC3E}">
        <p14:creationId xmlns:p14="http://schemas.microsoft.com/office/powerpoint/2010/main" val="34088576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Freeform 4"/>
          <p:cNvSpPr>
            <a:spLocks/>
          </p:cNvSpPr>
          <p:nvPr/>
        </p:nvSpPr>
        <p:spPr bwMode="auto">
          <a:xfrm>
            <a:off x="1371600" y="1676400"/>
            <a:ext cx="6996113" cy="3124200"/>
          </a:xfrm>
          <a:custGeom>
            <a:avLst/>
            <a:gdLst>
              <a:gd name="T0" fmla="*/ 0 w 4407"/>
              <a:gd name="T1" fmla="*/ 318 h 1968"/>
              <a:gd name="T2" fmla="*/ 240 w 4407"/>
              <a:gd name="T3" fmla="*/ 240 h 1968"/>
              <a:gd name="T4" fmla="*/ 257 w 4407"/>
              <a:gd name="T5" fmla="*/ 207 h 1968"/>
              <a:gd name="T6" fmla="*/ 291 w 4407"/>
              <a:gd name="T7" fmla="*/ 184 h 1968"/>
              <a:gd name="T8" fmla="*/ 330 w 4407"/>
              <a:gd name="T9" fmla="*/ 140 h 1968"/>
              <a:gd name="T10" fmla="*/ 386 w 4407"/>
              <a:gd name="T11" fmla="*/ 112 h 1968"/>
              <a:gd name="T12" fmla="*/ 414 w 4407"/>
              <a:gd name="T13" fmla="*/ 95 h 1968"/>
              <a:gd name="T14" fmla="*/ 464 w 4407"/>
              <a:gd name="T15" fmla="*/ 56 h 1968"/>
              <a:gd name="T16" fmla="*/ 677 w 4407"/>
              <a:gd name="T17" fmla="*/ 0 h 1968"/>
              <a:gd name="T18" fmla="*/ 889 w 4407"/>
              <a:gd name="T19" fmla="*/ 39 h 1968"/>
              <a:gd name="T20" fmla="*/ 1034 w 4407"/>
              <a:gd name="T21" fmla="*/ 44 h 1968"/>
              <a:gd name="T22" fmla="*/ 1152 w 4407"/>
              <a:gd name="T23" fmla="*/ 123 h 1968"/>
              <a:gd name="T24" fmla="*/ 1213 w 4407"/>
              <a:gd name="T25" fmla="*/ 223 h 1968"/>
              <a:gd name="T26" fmla="*/ 1241 w 4407"/>
              <a:gd name="T27" fmla="*/ 291 h 1968"/>
              <a:gd name="T28" fmla="*/ 1264 w 4407"/>
              <a:gd name="T29" fmla="*/ 318 h 1968"/>
              <a:gd name="T30" fmla="*/ 1292 w 4407"/>
              <a:gd name="T31" fmla="*/ 414 h 1968"/>
              <a:gd name="T32" fmla="*/ 1308 w 4407"/>
              <a:gd name="T33" fmla="*/ 425 h 1968"/>
              <a:gd name="T34" fmla="*/ 1320 w 4407"/>
              <a:gd name="T35" fmla="*/ 436 h 1968"/>
              <a:gd name="T36" fmla="*/ 1353 w 4407"/>
              <a:gd name="T37" fmla="*/ 481 h 1968"/>
              <a:gd name="T38" fmla="*/ 1415 w 4407"/>
              <a:gd name="T39" fmla="*/ 732 h 1968"/>
              <a:gd name="T40" fmla="*/ 1459 w 4407"/>
              <a:gd name="T41" fmla="*/ 889 h 1968"/>
              <a:gd name="T42" fmla="*/ 1476 w 4407"/>
              <a:gd name="T43" fmla="*/ 928 h 1968"/>
              <a:gd name="T44" fmla="*/ 1499 w 4407"/>
              <a:gd name="T45" fmla="*/ 962 h 1968"/>
              <a:gd name="T46" fmla="*/ 1571 w 4407"/>
              <a:gd name="T47" fmla="*/ 1045 h 1968"/>
              <a:gd name="T48" fmla="*/ 1644 w 4407"/>
              <a:gd name="T49" fmla="*/ 1135 h 1968"/>
              <a:gd name="T50" fmla="*/ 1678 w 4407"/>
              <a:gd name="T51" fmla="*/ 1168 h 1968"/>
              <a:gd name="T52" fmla="*/ 1778 w 4407"/>
              <a:gd name="T53" fmla="*/ 1280 h 1968"/>
              <a:gd name="T54" fmla="*/ 1834 w 4407"/>
              <a:gd name="T55" fmla="*/ 1342 h 1968"/>
              <a:gd name="T56" fmla="*/ 1896 w 4407"/>
              <a:gd name="T57" fmla="*/ 1398 h 1968"/>
              <a:gd name="T58" fmla="*/ 1912 w 4407"/>
              <a:gd name="T59" fmla="*/ 1459 h 1968"/>
              <a:gd name="T60" fmla="*/ 2019 w 4407"/>
              <a:gd name="T61" fmla="*/ 1521 h 1968"/>
              <a:gd name="T62" fmla="*/ 2097 w 4407"/>
              <a:gd name="T63" fmla="*/ 1605 h 1968"/>
              <a:gd name="T64" fmla="*/ 2153 w 4407"/>
              <a:gd name="T65" fmla="*/ 1627 h 1968"/>
              <a:gd name="T66" fmla="*/ 2231 w 4407"/>
              <a:gd name="T67" fmla="*/ 1672 h 1968"/>
              <a:gd name="T68" fmla="*/ 2315 w 4407"/>
              <a:gd name="T69" fmla="*/ 1733 h 1968"/>
              <a:gd name="T70" fmla="*/ 2388 w 4407"/>
              <a:gd name="T71" fmla="*/ 1789 h 1968"/>
              <a:gd name="T72" fmla="*/ 2528 w 4407"/>
              <a:gd name="T73" fmla="*/ 1840 h 1968"/>
              <a:gd name="T74" fmla="*/ 2606 w 4407"/>
              <a:gd name="T75" fmla="*/ 1890 h 1968"/>
              <a:gd name="T76" fmla="*/ 2684 w 4407"/>
              <a:gd name="T77" fmla="*/ 1895 h 1968"/>
              <a:gd name="T78" fmla="*/ 2740 w 4407"/>
              <a:gd name="T79" fmla="*/ 1918 h 1968"/>
              <a:gd name="T80" fmla="*/ 2919 w 4407"/>
              <a:gd name="T81" fmla="*/ 1968 h 1968"/>
              <a:gd name="T82" fmla="*/ 3064 w 4407"/>
              <a:gd name="T83" fmla="*/ 1963 h 1968"/>
              <a:gd name="T84" fmla="*/ 3187 w 4407"/>
              <a:gd name="T85" fmla="*/ 1935 h 1968"/>
              <a:gd name="T86" fmla="*/ 3406 w 4407"/>
              <a:gd name="T87" fmla="*/ 1918 h 1968"/>
              <a:gd name="T88" fmla="*/ 3517 w 4407"/>
              <a:gd name="T89" fmla="*/ 1890 h 1968"/>
              <a:gd name="T90" fmla="*/ 3668 w 4407"/>
              <a:gd name="T91" fmla="*/ 1828 h 1968"/>
              <a:gd name="T92" fmla="*/ 3803 w 4407"/>
              <a:gd name="T93" fmla="*/ 1739 h 1968"/>
              <a:gd name="T94" fmla="*/ 3831 w 4407"/>
              <a:gd name="T95" fmla="*/ 1711 h 1968"/>
              <a:gd name="T96" fmla="*/ 3909 w 4407"/>
              <a:gd name="T97" fmla="*/ 1644 h 1968"/>
              <a:gd name="T98" fmla="*/ 3942 w 4407"/>
              <a:gd name="T99" fmla="*/ 1610 h 1968"/>
              <a:gd name="T100" fmla="*/ 3965 w 4407"/>
              <a:gd name="T101" fmla="*/ 1593 h 1968"/>
              <a:gd name="T102" fmla="*/ 3998 w 4407"/>
              <a:gd name="T103" fmla="*/ 1543 h 1968"/>
              <a:gd name="T104" fmla="*/ 4071 w 4407"/>
              <a:gd name="T105" fmla="*/ 1415 h 1968"/>
              <a:gd name="T106" fmla="*/ 4133 w 4407"/>
              <a:gd name="T107" fmla="*/ 1353 h 1968"/>
              <a:gd name="T108" fmla="*/ 4250 w 4407"/>
              <a:gd name="T109" fmla="*/ 1213 h 1968"/>
              <a:gd name="T110" fmla="*/ 4289 w 4407"/>
              <a:gd name="T111" fmla="*/ 1174 h 1968"/>
              <a:gd name="T112" fmla="*/ 4295 w 4407"/>
              <a:gd name="T113" fmla="*/ 1157 h 1968"/>
              <a:gd name="T114" fmla="*/ 4317 w 4407"/>
              <a:gd name="T115" fmla="*/ 1141 h 1968"/>
              <a:gd name="T116" fmla="*/ 4401 w 4407"/>
              <a:gd name="T117" fmla="*/ 1017 h 1968"/>
              <a:gd name="T118" fmla="*/ 4407 w 4407"/>
              <a:gd name="T119" fmla="*/ 1001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07" h="1968">
                <a:moveTo>
                  <a:pt x="0" y="318"/>
                </a:moveTo>
                <a:cubicBezTo>
                  <a:pt x="86" y="308"/>
                  <a:pt x="168" y="289"/>
                  <a:pt x="240" y="240"/>
                </a:cubicBezTo>
                <a:cubicBezTo>
                  <a:pt x="247" y="230"/>
                  <a:pt x="248" y="216"/>
                  <a:pt x="257" y="207"/>
                </a:cubicBezTo>
                <a:cubicBezTo>
                  <a:pt x="267" y="197"/>
                  <a:pt x="280" y="192"/>
                  <a:pt x="291" y="184"/>
                </a:cubicBezTo>
                <a:cubicBezTo>
                  <a:pt x="307" y="173"/>
                  <a:pt x="317" y="153"/>
                  <a:pt x="330" y="140"/>
                </a:cubicBezTo>
                <a:cubicBezTo>
                  <a:pt x="344" y="126"/>
                  <a:pt x="368" y="120"/>
                  <a:pt x="386" y="112"/>
                </a:cubicBezTo>
                <a:cubicBezTo>
                  <a:pt x="417" y="78"/>
                  <a:pt x="374" y="121"/>
                  <a:pt x="414" y="95"/>
                </a:cubicBezTo>
                <a:cubicBezTo>
                  <a:pt x="440" y="78"/>
                  <a:pt x="425" y="67"/>
                  <a:pt x="464" y="56"/>
                </a:cubicBezTo>
                <a:cubicBezTo>
                  <a:pt x="535" y="37"/>
                  <a:pt x="605" y="16"/>
                  <a:pt x="677" y="0"/>
                </a:cubicBezTo>
                <a:cubicBezTo>
                  <a:pt x="758" y="4"/>
                  <a:pt x="814" y="18"/>
                  <a:pt x="889" y="39"/>
                </a:cubicBezTo>
                <a:cubicBezTo>
                  <a:pt x="936" y="52"/>
                  <a:pt x="986" y="42"/>
                  <a:pt x="1034" y="44"/>
                </a:cubicBezTo>
                <a:cubicBezTo>
                  <a:pt x="1074" y="58"/>
                  <a:pt x="1126" y="89"/>
                  <a:pt x="1152" y="123"/>
                </a:cubicBezTo>
                <a:cubicBezTo>
                  <a:pt x="1177" y="155"/>
                  <a:pt x="1191" y="190"/>
                  <a:pt x="1213" y="223"/>
                </a:cubicBezTo>
                <a:cubicBezTo>
                  <a:pt x="1226" y="243"/>
                  <a:pt x="1229" y="271"/>
                  <a:pt x="1241" y="291"/>
                </a:cubicBezTo>
                <a:cubicBezTo>
                  <a:pt x="1247" y="301"/>
                  <a:pt x="1257" y="308"/>
                  <a:pt x="1264" y="318"/>
                </a:cubicBezTo>
                <a:cubicBezTo>
                  <a:pt x="1270" y="339"/>
                  <a:pt x="1280" y="399"/>
                  <a:pt x="1292" y="414"/>
                </a:cubicBezTo>
                <a:cubicBezTo>
                  <a:pt x="1296" y="419"/>
                  <a:pt x="1303" y="421"/>
                  <a:pt x="1308" y="425"/>
                </a:cubicBezTo>
                <a:cubicBezTo>
                  <a:pt x="1312" y="428"/>
                  <a:pt x="1317" y="432"/>
                  <a:pt x="1320" y="436"/>
                </a:cubicBezTo>
                <a:cubicBezTo>
                  <a:pt x="1370" y="501"/>
                  <a:pt x="1323" y="448"/>
                  <a:pt x="1353" y="481"/>
                </a:cubicBezTo>
                <a:cubicBezTo>
                  <a:pt x="1383" y="562"/>
                  <a:pt x="1364" y="657"/>
                  <a:pt x="1415" y="732"/>
                </a:cubicBezTo>
                <a:cubicBezTo>
                  <a:pt x="1425" y="786"/>
                  <a:pt x="1439" y="838"/>
                  <a:pt x="1459" y="889"/>
                </a:cubicBezTo>
                <a:cubicBezTo>
                  <a:pt x="1464" y="902"/>
                  <a:pt x="1469" y="916"/>
                  <a:pt x="1476" y="928"/>
                </a:cubicBezTo>
                <a:cubicBezTo>
                  <a:pt x="1483" y="940"/>
                  <a:pt x="1499" y="962"/>
                  <a:pt x="1499" y="962"/>
                </a:cubicBezTo>
                <a:cubicBezTo>
                  <a:pt x="1512" y="1005"/>
                  <a:pt x="1535" y="1020"/>
                  <a:pt x="1571" y="1045"/>
                </a:cubicBezTo>
                <a:cubicBezTo>
                  <a:pt x="1590" y="1071"/>
                  <a:pt x="1621" y="1110"/>
                  <a:pt x="1644" y="1135"/>
                </a:cubicBezTo>
                <a:cubicBezTo>
                  <a:pt x="1655" y="1147"/>
                  <a:pt x="1678" y="1168"/>
                  <a:pt x="1678" y="1168"/>
                </a:cubicBezTo>
                <a:cubicBezTo>
                  <a:pt x="1692" y="1215"/>
                  <a:pt x="1729" y="1266"/>
                  <a:pt x="1778" y="1280"/>
                </a:cubicBezTo>
                <a:cubicBezTo>
                  <a:pt x="1802" y="1297"/>
                  <a:pt x="1811" y="1324"/>
                  <a:pt x="1834" y="1342"/>
                </a:cubicBezTo>
                <a:cubicBezTo>
                  <a:pt x="1863" y="1364"/>
                  <a:pt x="1875" y="1369"/>
                  <a:pt x="1896" y="1398"/>
                </a:cubicBezTo>
                <a:cubicBezTo>
                  <a:pt x="1900" y="1415"/>
                  <a:pt x="1904" y="1444"/>
                  <a:pt x="1912" y="1459"/>
                </a:cubicBezTo>
                <a:cubicBezTo>
                  <a:pt x="1925" y="1484"/>
                  <a:pt x="1993" y="1509"/>
                  <a:pt x="2019" y="1521"/>
                </a:cubicBezTo>
                <a:cubicBezTo>
                  <a:pt x="2043" y="1545"/>
                  <a:pt x="2066" y="1589"/>
                  <a:pt x="2097" y="1605"/>
                </a:cubicBezTo>
                <a:cubicBezTo>
                  <a:pt x="2115" y="1614"/>
                  <a:pt x="2134" y="1620"/>
                  <a:pt x="2153" y="1627"/>
                </a:cubicBezTo>
                <a:cubicBezTo>
                  <a:pt x="2181" y="1638"/>
                  <a:pt x="2204" y="1659"/>
                  <a:pt x="2231" y="1672"/>
                </a:cubicBezTo>
                <a:cubicBezTo>
                  <a:pt x="2252" y="1699"/>
                  <a:pt x="2285" y="1716"/>
                  <a:pt x="2315" y="1733"/>
                </a:cubicBezTo>
                <a:cubicBezTo>
                  <a:pt x="2329" y="1755"/>
                  <a:pt x="2362" y="1781"/>
                  <a:pt x="2388" y="1789"/>
                </a:cubicBezTo>
                <a:cubicBezTo>
                  <a:pt x="2431" y="1817"/>
                  <a:pt x="2481" y="1819"/>
                  <a:pt x="2528" y="1840"/>
                </a:cubicBezTo>
                <a:cubicBezTo>
                  <a:pt x="2556" y="1852"/>
                  <a:pt x="2575" y="1888"/>
                  <a:pt x="2606" y="1890"/>
                </a:cubicBezTo>
                <a:cubicBezTo>
                  <a:pt x="2632" y="1892"/>
                  <a:pt x="2658" y="1893"/>
                  <a:pt x="2684" y="1895"/>
                </a:cubicBezTo>
                <a:cubicBezTo>
                  <a:pt x="2703" y="1908"/>
                  <a:pt x="2719" y="1910"/>
                  <a:pt x="2740" y="1918"/>
                </a:cubicBezTo>
                <a:cubicBezTo>
                  <a:pt x="2802" y="1941"/>
                  <a:pt x="2854" y="1956"/>
                  <a:pt x="2919" y="1968"/>
                </a:cubicBezTo>
                <a:cubicBezTo>
                  <a:pt x="2967" y="1966"/>
                  <a:pt x="3016" y="1966"/>
                  <a:pt x="3064" y="1963"/>
                </a:cubicBezTo>
                <a:cubicBezTo>
                  <a:pt x="3105" y="1960"/>
                  <a:pt x="3146" y="1940"/>
                  <a:pt x="3187" y="1935"/>
                </a:cubicBezTo>
                <a:cubicBezTo>
                  <a:pt x="3265" y="1915"/>
                  <a:pt x="3308" y="1921"/>
                  <a:pt x="3406" y="1918"/>
                </a:cubicBezTo>
                <a:cubicBezTo>
                  <a:pt x="3443" y="1910"/>
                  <a:pt x="3480" y="1901"/>
                  <a:pt x="3517" y="1890"/>
                </a:cubicBezTo>
                <a:cubicBezTo>
                  <a:pt x="3561" y="1861"/>
                  <a:pt x="3616" y="1837"/>
                  <a:pt x="3668" y="1828"/>
                </a:cubicBezTo>
                <a:cubicBezTo>
                  <a:pt x="3715" y="1801"/>
                  <a:pt x="3754" y="1762"/>
                  <a:pt x="3803" y="1739"/>
                </a:cubicBezTo>
                <a:cubicBezTo>
                  <a:pt x="3812" y="1707"/>
                  <a:pt x="3800" y="1734"/>
                  <a:pt x="3831" y="1711"/>
                </a:cubicBezTo>
                <a:cubicBezTo>
                  <a:pt x="3862" y="1688"/>
                  <a:pt x="3870" y="1655"/>
                  <a:pt x="3909" y="1644"/>
                </a:cubicBezTo>
                <a:cubicBezTo>
                  <a:pt x="3920" y="1633"/>
                  <a:pt x="3929" y="1619"/>
                  <a:pt x="3942" y="1610"/>
                </a:cubicBezTo>
                <a:cubicBezTo>
                  <a:pt x="3950" y="1604"/>
                  <a:pt x="3958" y="1600"/>
                  <a:pt x="3965" y="1593"/>
                </a:cubicBezTo>
                <a:cubicBezTo>
                  <a:pt x="3980" y="1578"/>
                  <a:pt x="3983" y="1559"/>
                  <a:pt x="3998" y="1543"/>
                </a:cubicBezTo>
                <a:cubicBezTo>
                  <a:pt x="4012" y="1502"/>
                  <a:pt x="4037" y="1440"/>
                  <a:pt x="4071" y="1415"/>
                </a:cubicBezTo>
                <a:cubicBezTo>
                  <a:pt x="4088" y="1389"/>
                  <a:pt x="4115" y="1380"/>
                  <a:pt x="4133" y="1353"/>
                </a:cubicBezTo>
                <a:cubicBezTo>
                  <a:pt x="4167" y="1302"/>
                  <a:pt x="4197" y="1248"/>
                  <a:pt x="4250" y="1213"/>
                </a:cubicBezTo>
                <a:cubicBezTo>
                  <a:pt x="4276" y="1161"/>
                  <a:pt x="4240" y="1223"/>
                  <a:pt x="4289" y="1174"/>
                </a:cubicBezTo>
                <a:cubicBezTo>
                  <a:pt x="4293" y="1170"/>
                  <a:pt x="4291" y="1162"/>
                  <a:pt x="4295" y="1157"/>
                </a:cubicBezTo>
                <a:cubicBezTo>
                  <a:pt x="4301" y="1150"/>
                  <a:pt x="4310" y="1146"/>
                  <a:pt x="4317" y="1141"/>
                </a:cubicBezTo>
                <a:cubicBezTo>
                  <a:pt x="4329" y="1094"/>
                  <a:pt x="4371" y="1055"/>
                  <a:pt x="4401" y="1017"/>
                </a:cubicBezTo>
                <a:cubicBezTo>
                  <a:pt x="4403" y="1012"/>
                  <a:pt x="4407" y="1001"/>
                  <a:pt x="4407" y="1001"/>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 name="Freeform 6"/>
          <p:cNvSpPr>
            <a:spLocks/>
          </p:cNvSpPr>
          <p:nvPr/>
        </p:nvSpPr>
        <p:spPr bwMode="auto">
          <a:xfrm>
            <a:off x="665163" y="2414588"/>
            <a:ext cx="7821612" cy="2841625"/>
          </a:xfrm>
          <a:custGeom>
            <a:avLst/>
            <a:gdLst>
              <a:gd name="T0" fmla="*/ 112 w 4927"/>
              <a:gd name="T1" fmla="*/ 285 h 1790"/>
              <a:gd name="T2" fmla="*/ 381 w 4927"/>
              <a:gd name="T3" fmla="*/ 218 h 1790"/>
              <a:gd name="T4" fmla="*/ 644 w 4927"/>
              <a:gd name="T5" fmla="*/ 162 h 1790"/>
              <a:gd name="T6" fmla="*/ 767 w 4927"/>
              <a:gd name="T7" fmla="*/ 112 h 1790"/>
              <a:gd name="T8" fmla="*/ 845 w 4927"/>
              <a:gd name="T9" fmla="*/ 62 h 1790"/>
              <a:gd name="T10" fmla="*/ 996 w 4927"/>
              <a:gd name="T11" fmla="*/ 0 h 1790"/>
              <a:gd name="T12" fmla="*/ 1337 w 4927"/>
              <a:gd name="T13" fmla="*/ 67 h 1790"/>
              <a:gd name="T14" fmla="*/ 1421 w 4927"/>
              <a:gd name="T15" fmla="*/ 168 h 1790"/>
              <a:gd name="T16" fmla="*/ 1538 w 4927"/>
              <a:gd name="T17" fmla="*/ 302 h 1790"/>
              <a:gd name="T18" fmla="*/ 1600 w 4927"/>
              <a:gd name="T19" fmla="*/ 503 h 1790"/>
              <a:gd name="T20" fmla="*/ 1622 w 4927"/>
              <a:gd name="T21" fmla="*/ 621 h 1790"/>
              <a:gd name="T22" fmla="*/ 1706 w 4927"/>
              <a:gd name="T23" fmla="*/ 705 h 1790"/>
              <a:gd name="T24" fmla="*/ 1818 w 4927"/>
              <a:gd name="T25" fmla="*/ 833 h 1790"/>
              <a:gd name="T26" fmla="*/ 1846 w 4927"/>
              <a:gd name="T27" fmla="*/ 884 h 1790"/>
              <a:gd name="T28" fmla="*/ 1913 w 4927"/>
              <a:gd name="T29" fmla="*/ 951 h 1790"/>
              <a:gd name="T30" fmla="*/ 1969 w 4927"/>
              <a:gd name="T31" fmla="*/ 1018 h 1790"/>
              <a:gd name="T32" fmla="*/ 2036 w 4927"/>
              <a:gd name="T33" fmla="*/ 1107 h 1790"/>
              <a:gd name="T34" fmla="*/ 2070 w 4927"/>
              <a:gd name="T35" fmla="*/ 1158 h 1790"/>
              <a:gd name="T36" fmla="*/ 2159 w 4927"/>
              <a:gd name="T37" fmla="*/ 1258 h 1790"/>
              <a:gd name="T38" fmla="*/ 2254 w 4927"/>
              <a:gd name="T39" fmla="*/ 1353 h 1790"/>
              <a:gd name="T40" fmla="*/ 2372 w 4927"/>
              <a:gd name="T41" fmla="*/ 1443 h 1790"/>
              <a:gd name="T42" fmla="*/ 2578 w 4927"/>
              <a:gd name="T43" fmla="*/ 1566 h 1790"/>
              <a:gd name="T44" fmla="*/ 2757 w 4927"/>
              <a:gd name="T45" fmla="*/ 1627 h 1790"/>
              <a:gd name="T46" fmla="*/ 2931 w 4927"/>
              <a:gd name="T47" fmla="*/ 1678 h 1790"/>
              <a:gd name="T48" fmla="*/ 3110 w 4927"/>
              <a:gd name="T49" fmla="*/ 1739 h 1790"/>
              <a:gd name="T50" fmla="*/ 3428 w 4927"/>
              <a:gd name="T51" fmla="*/ 1790 h 1790"/>
              <a:gd name="T52" fmla="*/ 3926 w 4927"/>
              <a:gd name="T53" fmla="*/ 1734 h 1790"/>
              <a:gd name="T54" fmla="*/ 4223 w 4927"/>
              <a:gd name="T55" fmla="*/ 1650 h 1790"/>
              <a:gd name="T56" fmla="*/ 4346 w 4927"/>
              <a:gd name="T57" fmla="*/ 1583 h 1790"/>
              <a:gd name="T58" fmla="*/ 4525 w 4927"/>
              <a:gd name="T59" fmla="*/ 1454 h 1790"/>
              <a:gd name="T60" fmla="*/ 4670 w 4927"/>
              <a:gd name="T61" fmla="*/ 1342 h 1790"/>
              <a:gd name="T62" fmla="*/ 4748 w 4927"/>
              <a:gd name="T63" fmla="*/ 1230 h 1790"/>
              <a:gd name="T64" fmla="*/ 4916 w 4927"/>
              <a:gd name="T65" fmla="*/ 1074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27" h="1790">
                <a:moveTo>
                  <a:pt x="0" y="291"/>
                </a:moveTo>
                <a:cubicBezTo>
                  <a:pt x="37" y="289"/>
                  <a:pt x="75" y="288"/>
                  <a:pt x="112" y="285"/>
                </a:cubicBezTo>
                <a:cubicBezTo>
                  <a:pt x="132" y="283"/>
                  <a:pt x="149" y="273"/>
                  <a:pt x="168" y="269"/>
                </a:cubicBezTo>
                <a:cubicBezTo>
                  <a:pt x="239" y="253"/>
                  <a:pt x="310" y="229"/>
                  <a:pt x="381" y="218"/>
                </a:cubicBezTo>
                <a:cubicBezTo>
                  <a:pt x="449" y="197"/>
                  <a:pt x="516" y="189"/>
                  <a:pt x="588" y="185"/>
                </a:cubicBezTo>
                <a:cubicBezTo>
                  <a:pt x="609" y="179"/>
                  <a:pt x="624" y="169"/>
                  <a:pt x="644" y="162"/>
                </a:cubicBezTo>
                <a:cubicBezTo>
                  <a:pt x="675" y="152"/>
                  <a:pt x="708" y="145"/>
                  <a:pt x="739" y="134"/>
                </a:cubicBezTo>
                <a:cubicBezTo>
                  <a:pt x="765" y="97"/>
                  <a:pt x="733" y="135"/>
                  <a:pt x="767" y="112"/>
                </a:cubicBezTo>
                <a:cubicBezTo>
                  <a:pt x="779" y="103"/>
                  <a:pt x="782" y="92"/>
                  <a:pt x="795" y="84"/>
                </a:cubicBezTo>
                <a:cubicBezTo>
                  <a:pt x="810" y="75"/>
                  <a:pt x="828" y="67"/>
                  <a:pt x="845" y="62"/>
                </a:cubicBezTo>
                <a:cubicBezTo>
                  <a:pt x="874" y="41"/>
                  <a:pt x="912" y="34"/>
                  <a:pt x="946" y="22"/>
                </a:cubicBezTo>
                <a:cubicBezTo>
                  <a:pt x="962" y="16"/>
                  <a:pt x="979" y="6"/>
                  <a:pt x="996" y="0"/>
                </a:cubicBezTo>
                <a:cubicBezTo>
                  <a:pt x="1105" y="4"/>
                  <a:pt x="1178" y="9"/>
                  <a:pt x="1275" y="39"/>
                </a:cubicBezTo>
                <a:cubicBezTo>
                  <a:pt x="1293" y="55"/>
                  <a:pt x="1314" y="60"/>
                  <a:pt x="1337" y="67"/>
                </a:cubicBezTo>
                <a:cubicBezTo>
                  <a:pt x="1349" y="100"/>
                  <a:pt x="1370" y="124"/>
                  <a:pt x="1404" y="134"/>
                </a:cubicBezTo>
                <a:cubicBezTo>
                  <a:pt x="1411" y="145"/>
                  <a:pt x="1413" y="158"/>
                  <a:pt x="1421" y="168"/>
                </a:cubicBezTo>
                <a:cubicBezTo>
                  <a:pt x="1434" y="184"/>
                  <a:pt x="1460" y="201"/>
                  <a:pt x="1477" y="213"/>
                </a:cubicBezTo>
                <a:cubicBezTo>
                  <a:pt x="1498" y="243"/>
                  <a:pt x="1517" y="271"/>
                  <a:pt x="1538" y="302"/>
                </a:cubicBezTo>
                <a:cubicBezTo>
                  <a:pt x="1554" y="326"/>
                  <a:pt x="1558" y="364"/>
                  <a:pt x="1566" y="392"/>
                </a:cubicBezTo>
                <a:cubicBezTo>
                  <a:pt x="1576" y="429"/>
                  <a:pt x="1590" y="466"/>
                  <a:pt x="1600" y="503"/>
                </a:cubicBezTo>
                <a:cubicBezTo>
                  <a:pt x="1607" y="526"/>
                  <a:pt x="1613" y="552"/>
                  <a:pt x="1617" y="576"/>
                </a:cubicBezTo>
                <a:cubicBezTo>
                  <a:pt x="1619" y="591"/>
                  <a:pt x="1617" y="607"/>
                  <a:pt x="1622" y="621"/>
                </a:cubicBezTo>
                <a:cubicBezTo>
                  <a:pt x="1625" y="629"/>
                  <a:pt x="1634" y="632"/>
                  <a:pt x="1639" y="638"/>
                </a:cubicBezTo>
                <a:cubicBezTo>
                  <a:pt x="1660" y="663"/>
                  <a:pt x="1678" y="687"/>
                  <a:pt x="1706" y="705"/>
                </a:cubicBezTo>
                <a:cubicBezTo>
                  <a:pt x="1731" y="742"/>
                  <a:pt x="1748" y="785"/>
                  <a:pt x="1773" y="822"/>
                </a:cubicBezTo>
                <a:cubicBezTo>
                  <a:pt x="1782" y="835"/>
                  <a:pt x="1803" y="829"/>
                  <a:pt x="1818" y="833"/>
                </a:cubicBezTo>
                <a:cubicBezTo>
                  <a:pt x="1825" y="844"/>
                  <a:pt x="1833" y="856"/>
                  <a:pt x="1840" y="867"/>
                </a:cubicBezTo>
                <a:cubicBezTo>
                  <a:pt x="1843" y="872"/>
                  <a:pt x="1842" y="880"/>
                  <a:pt x="1846" y="884"/>
                </a:cubicBezTo>
                <a:cubicBezTo>
                  <a:pt x="1850" y="888"/>
                  <a:pt x="1857" y="887"/>
                  <a:pt x="1863" y="889"/>
                </a:cubicBezTo>
                <a:cubicBezTo>
                  <a:pt x="1882" y="919"/>
                  <a:pt x="1889" y="930"/>
                  <a:pt x="1913" y="951"/>
                </a:cubicBezTo>
                <a:cubicBezTo>
                  <a:pt x="1925" y="961"/>
                  <a:pt x="1947" y="984"/>
                  <a:pt x="1947" y="984"/>
                </a:cubicBezTo>
                <a:cubicBezTo>
                  <a:pt x="1959" y="1024"/>
                  <a:pt x="1942" y="976"/>
                  <a:pt x="1969" y="1018"/>
                </a:cubicBezTo>
                <a:cubicBezTo>
                  <a:pt x="1972" y="1023"/>
                  <a:pt x="1971" y="1030"/>
                  <a:pt x="1974" y="1035"/>
                </a:cubicBezTo>
                <a:cubicBezTo>
                  <a:pt x="1990" y="1062"/>
                  <a:pt x="2017" y="1082"/>
                  <a:pt x="2036" y="1107"/>
                </a:cubicBezTo>
                <a:cubicBezTo>
                  <a:pt x="2044" y="1118"/>
                  <a:pt x="2051" y="1130"/>
                  <a:pt x="2058" y="1141"/>
                </a:cubicBezTo>
                <a:cubicBezTo>
                  <a:pt x="2062" y="1147"/>
                  <a:pt x="2070" y="1158"/>
                  <a:pt x="2070" y="1158"/>
                </a:cubicBezTo>
                <a:cubicBezTo>
                  <a:pt x="2080" y="1188"/>
                  <a:pt x="2107" y="1206"/>
                  <a:pt x="2131" y="1225"/>
                </a:cubicBezTo>
                <a:cubicBezTo>
                  <a:pt x="2142" y="1234"/>
                  <a:pt x="2148" y="1249"/>
                  <a:pt x="2159" y="1258"/>
                </a:cubicBezTo>
                <a:cubicBezTo>
                  <a:pt x="2169" y="1266"/>
                  <a:pt x="2182" y="1268"/>
                  <a:pt x="2193" y="1275"/>
                </a:cubicBezTo>
                <a:cubicBezTo>
                  <a:pt x="2199" y="1316"/>
                  <a:pt x="2212" y="1341"/>
                  <a:pt x="2254" y="1353"/>
                </a:cubicBezTo>
                <a:cubicBezTo>
                  <a:pt x="2268" y="1368"/>
                  <a:pt x="2279" y="1375"/>
                  <a:pt x="2299" y="1381"/>
                </a:cubicBezTo>
                <a:cubicBezTo>
                  <a:pt x="2320" y="1404"/>
                  <a:pt x="2345" y="1427"/>
                  <a:pt x="2372" y="1443"/>
                </a:cubicBezTo>
                <a:cubicBezTo>
                  <a:pt x="2386" y="1451"/>
                  <a:pt x="2402" y="1456"/>
                  <a:pt x="2416" y="1465"/>
                </a:cubicBezTo>
                <a:cubicBezTo>
                  <a:pt x="2470" y="1501"/>
                  <a:pt x="2521" y="1537"/>
                  <a:pt x="2578" y="1566"/>
                </a:cubicBezTo>
                <a:cubicBezTo>
                  <a:pt x="2600" y="1577"/>
                  <a:pt x="2628" y="1580"/>
                  <a:pt x="2651" y="1588"/>
                </a:cubicBezTo>
                <a:cubicBezTo>
                  <a:pt x="2687" y="1600"/>
                  <a:pt x="2722" y="1615"/>
                  <a:pt x="2757" y="1627"/>
                </a:cubicBezTo>
                <a:cubicBezTo>
                  <a:pt x="2784" y="1636"/>
                  <a:pt x="2814" y="1638"/>
                  <a:pt x="2841" y="1644"/>
                </a:cubicBezTo>
                <a:cubicBezTo>
                  <a:pt x="2869" y="1662"/>
                  <a:pt x="2902" y="1663"/>
                  <a:pt x="2931" y="1678"/>
                </a:cubicBezTo>
                <a:cubicBezTo>
                  <a:pt x="2956" y="1690"/>
                  <a:pt x="2976" y="1705"/>
                  <a:pt x="3003" y="1711"/>
                </a:cubicBezTo>
                <a:cubicBezTo>
                  <a:pt x="3034" y="1731"/>
                  <a:pt x="3074" y="1730"/>
                  <a:pt x="3110" y="1739"/>
                </a:cubicBezTo>
                <a:cubicBezTo>
                  <a:pt x="3166" y="1752"/>
                  <a:pt x="3219" y="1780"/>
                  <a:pt x="3277" y="1784"/>
                </a:cubicBezTo>
                <a:cubicBezTo>
                  <a:pt x="3327" y="1787"/>
                  <a:pt x="3378" y="1788"/>
                  <a:pt x="3428" y="1790"/>
                </a:cubicBezTo>
                <a:cubicBezTo>
                  <a:pt x="3550" y="1786"/>
                  <a:pt x="3615" y="1775"/>
                  <a:pt x="3725" y="1767"/>
                </a:cubicBezTo>
                <a:cubicBezTo>
                  <a:pt x="3791" y="1755"/>
                  <a:pt x="3859" y="1741"/>
                  <a:pt x="3926" y="1734"/>
                </a:cubicBezTo>
                <a:cubicBezTo>
                  <a:pt x="3993" y="1699"/>
                  <a:pt x="4078" y="1708"/>
                  <a:pt x="4150" y="1689"/>
                </a:cubicBezTo>
                <a:cubicBezTo>
                  <a:pt x="4179" y="1681"/>
                  <a:pt x="4196" y="1658"/>
                  <a:pt x="4223" y="1650"/>
                </a:cubicBezTo>
                <a:cubicBezTo>
                  <a:pt x="4235" y="1638"/>
                  <a:pt x="4250" y="1616"/>
                  <a:pt x="4262" y="1605"/>
                </a:cubicBezTo>
                <a:cubicBezTo>
                  <a:pt x="4280" y="1590"/>
                  <a:pt x="4324" y="1587"/>
                  <a:pt x="4346" y="1583"/>
                </a:cubicBezTo>
                <a:cubicBezTo>
                  <a:pt x="4384" y="1564"/>
                  <a:pt x="4421" y="1552"/>
                  <a:pt x="4457" y="1527"/>
                </a:cubicBezTo>
                <a:cubicBezTo>
                  <a:pt x="4478" y="1495"/>
                  <a:pt x="4498" y="1481"/>
                  <a:pt x="4525" y="1454"/>
                </a:cubicBezTo>
                <a:cubicBezTo>
                  <a:pt x="4560" y="1419"/>
                  <a:pt x="4587" y="1380"/>
                  <a:pt x="4636" y="1365"/>
                </a:cubicBezTo>
                <a:cubicBezTo>
                  <a:pt x="4647" y="1357"/>
                  <a:pt x="4659" y="1350"/>
                  <a:pt x="4670" y="1342"/>
                </a:cubicBezTo>
                <a:cubicBezTo>
                  <a:pt x="4676" y="1338"/>
                  <a:pt x="4687" y="1331"/>
                  <a:pt x="4687" y="1331"/>
                </a:cubicBezTo>
                <a:cubicBezTo>
                  <a:pt x="4699" y="1290"/>
                  <a:pt x="4720" y="1261"/>
                  <a:pt x="4748" y="1230"/>
                </a:cubicBezTo>
                <a:cubicBezTo>
                  <a:pt x="4769" y="1175"/>
                  <a:pt x="4827" y="1133"/>
                  <a:pt x="4877" y="1107"/>
                </a:cubicBezTo>
                <a:cubicBezTo>
                  <a:pt x="4890" y="1088"/>
                  <a:pt x="4894" y="1080"/>
                  <a:pt x="4916" y="1074"/>
                </a:cubicBezTo>
                <a:cubicBezTo>
                  <a:pt x="4923" y="1055"/>
                  <a:pt x="4918" y="1062"/>
                  <a:pt x="4927" y="1051"/>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0" name="Text Box 8"/>
          <p:cNvSpPr txBox="1">
            <a:spLocks noChangeArrowheads="1"/>
          </p:cNvSpPr>
          <p:nvPr/>
        </p:nvSpPr>
        <p:spPr bwMode="auto">
          <a:xfrm>
            <a:off x="4456320" y="4412734"/>
            <a:ext cx="704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t>200’</a:t>
            </a:r>
          </a:p>
        </p:txBody>
      </p:sp>
      <p:sp>
        <p:nvSpPr>
          <p:cNvPr id="3081" name="AutoShape 9"/>
          <p:cNvSpPr>
            <a:spLocks noChangeArrowheads="1"/>
          </p:cNvSpPr>
          <p:nvPr/>
        </p:nvSpPr>
        <p:spPr bwMode="auto">
          <a:xfrm rot="-6167303">
            <a:off x="6423429" y="4472873"/>
            <a:ext cx="418128" cy="914400"/>
          </a:xfrm>
          <a:prstGeom prst="upArrow">
            <a:avLst>
              <a:gd name="adj1" fmla="val 50000"/>
              <a:gd name="adj2" fmla="val 75000"/>
            </a:avLst>
          </a:prstGeom>
          <a:solidFill>
            <a:srgbClr val="8BE1FF"/>
          </a:solidFill>
          <a:ln w="9525">
            <a:solidFill>
              <a:schemeClr val="tx1"/>
            </a:solidFill>
            <a:miter lim="800000"/>
            <a:headEnd/>
            <a:tailEnd/>
          </a:ln>
          <a:effectLst/>
        </p:spPr>
        <p:txBody>
          <a:bodyPr wrap="none" anchor="ctr"/>
          <a:lstStyle/>
          <a:p>
            <a:endParaRPr lang="en-US"/>
          </a:p>
        </p:txBody>
      </p:sp>
      <p:sp>
        <p:nvSpPr>
          <p:cNvPr id="3083" name="Text Box 11"/>
          <p:cNvSpPr txBox="1">
            <a:spLocks noChangeArrowheads="1"/>
          </p:cNvSpPr>
          <p:nvPr/>
        </p:nvSpPr>
        <p:spPr bwMode="auto">
          <a:xfrm rot="-801645">
            <a:off x="6400800" y="4800600"/>
            <a:ext cx="609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100" dirty="0"/>
              <a:t>flow</a:t>
            </a:r>
          </a:p>
        </p:txBody>
      </p:sp>
      <p:sp>
        <p:nvSpPr>
          <p:cNvPr id="3085" name="Freeform 13"/>
          <p:cNvSpPr>
            <a:spLocks/>
          </p:cNvSpPr>
          <p:nvPr/>
        </p:nvSpPr>
        <p:spPr bwMode="auto">
          <a:xfrm>
            <a:off x="2057400" y="2286000"/>
            <a:ext cx="936625" cy="468313"/>
          </a:xfrm>
          <a:custGeom>
            <a:avLst/>
            <a:gdLst>
              <a:gd name="T0" fmla="*/ 0 w 590"/>
              <a:gd name="T1" fmla="*/ 143 h 295"/>
              <a:gd name="T2" fmla="*/ 229 w 590"/>
              <a:gd name="T3" fmla="*/ 9 h 295"/>
              <a:gd name="T4" fmla="*/ 487 w 590"/>
              <a:gd name="T5" fmla="*/ 48 h 295"/>
              <a:gd name="T6" fmla="*/ 531 w 590"/>
              <a:gd name="T7" fmla="*/ 110 h 295"/>
              <a:gd name="T8" fmla="*/ 565 w 590"/>
              <a:gd name="T9" fmla="*/ 166 h 295"/>
              <a:gd name="T10" fmla="*/ 587 w 590"/>
              <a:gd name="T11" fmla="*/ 233 h 295"/>
              <a:gd name="T12" fmla="*/ 582 w 590"/>
              <a:gd name="T13" fmla="*/ 289 h 295"/>
              <a:gd name="T14" fmla="*/ 565 w 590"/>
              <a:gd name="T15" fmla="*/ 277 h 295"/>
              <a:gd name="T16" fmla="*/ 526 w 590"/>
              <a:gd name="T17" fmla="*/ 233 h 295"/>
              <a:gd name="T18" fmla="*/ 425 w 590"/>
              <a:gd name="T19" fmla="*/ 177 h 295"/>
              <a:gd name="T20" fmla="*/ 397 w 590"/>
              <a:gd name="T21" fmla="*/ 154 h 295"/>
              <a:gd name="T22" fmla="*/ 190 w 590"/>
              <a:gd name="T23" fmla="*/ 121 h 295"/>
              <a:gd name="T24" fmla="*/ 23 w 590"/>
              <a:gd name="T25" fmla="*/ 121 h 295"/>
              <a:gd name="T26" fmla="*/ 34 w 590"/>
              <a:gd name="T27" fmla="*/ 13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0" h="295">
                <a:moveTo>
                  <a:pt x="0" y="143"/>
                </a:moveTo>
                <a:cubicBezTo>
                  <a:pt x="63" y="80"/>
                  <a:pt x="141" y="25"/>
                  <a:pt x="229" y="9"/>
                </a:cubicBezTo>
                <a:cubicBezTo>
                  <a:pt x="308" y="12"/>
                  <a:pt x="413" y="0"/>
                  <a:pt x="487" y="48"/>
                </a:cubicBezTo>
                <a:cubicBezTo>
                  <a:pt x="501" y="70"/>
                  <a:pt x="514" y="91"/>
                  <a:pt x="531" y="110"/>
                </a:cubicBezTo>
                <a:cubicBezTo>
                  <a:pt x="538" y="129"/>
                  <a:pt x="551" y="151"/>
                  <a:pt x="565" y="166"/>
                </a:cubicBezTo>
                <a:cubicBezTo>
                  <a:pt x="573" y="188"/>
                  <a:pt x="580" y="210"/>
                  <a:pt x="587" y="233"/>
                </a:cubicBezTo>
                <a:cubicBezTo>
                  <a:pt x="585" y="252"/>
                  <a:pt x="590" y="272"/>
                  <a:pt x="582" y="289"/>
                </a:cubicBezTo>
                <a:cubicBezTo>
                  <a:pt x="579" y="295"/>
                  <a:pt x="570" y="281"/>
                  <a:pt x="565" y="277"/>
                </a:cubicBezTo>
                <a:cubicBezTo>
                  <a:pt x="550" y="264"/>
                  <a:pt x="540" y="245"/>
                  <a:pt x="526" y="233"/>
                </a:cubicBezTo>
                <a:cubicBezTo>
                  <a:pt x="495" y="207"/>
                  <a:pt x="463" y="188"/>
                  <a:pt x="425" y="177"/>
                </a:cubicBezTo>
                <a:cubicBezTo>
                  <a:pt x="415" y="170"/>
                  <a:pt x="408" y="160"/>
                  <a:pt x="397" y="154"/>
                </a:cubicBezTo>
                <a:cubicBezTo>
                  <a:pt x="337" y="123"/>
                  <a:pt x="254" y="126"/>
                  <a:pt x="190" y="121"/>
                </a:cubicBezTo>
                <a:cubicBezTo>
                  <a:pt x="143" y="103"/>
                  <a:pt x="68" y="110"/>
                  <a:pt x="23" y="121"/>
                </a:cubicBezTo>
                <a:cubicBezTo>
                  <a:pt x="18" y="122"/>
                  <a:pt x="30" y="128"/>
                  <a:pt x="34" y="132"/>
                </a:cubicBezTo>
              </a:path>
            </a:pathLst>
          </a:custGeom>
          <a:solidFill>
            <a:srgbClr val="FFCC66"/>
          </a:solidFill>
          <a:ln w="9525">
            <a:solidFill>
              <a:srgbClr val="FFCC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14"/>
          <p:cNvSpPr>
            <a:spLocks noChangeShapeType="1"/>
          </p:cNvSpPr>
          <p:nvPr/>
        </p:nvSpPr>
        <p:spPr bwMode="auto">
          <a:xfrm flipV="1">
            <a:off x="2819400" y="781800"/>
            <a:ext cx="609600" cy="158039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Freeform 17"/>
          <p:cNvSpPr>
            <a:spLocks/>
          </p:cNvSpPr>
          <p:nvPr/>
        </p:nvSpPr>
        <p:spPr bwMode="auto">
          <a:xfrm>
            <a:off x="609600" y="1295400"/>
            <a:ext cx="7670800" cy="3178175"/>
          </a:xfrm>
          <a:custGeom>
            <a:avLst/>
            <a:gdLst>
              <a:gd name="T0" fmla="*/ 67 w 4832"/>
              <a:gd name="T1" fmla="*/ 381 h 2002"/>
              <a:gd name="T2" fmla="*/ 352 w 4832"/>
              <a:gd name="T3" fmla="*/ 325 h 2002"/>
              <a:gd name="T4" fmla="*/ 503 w 4832"/>
              <a:gd name="T5" fmla="*/ 286 h 2002"/>
              <a:gd name="T6" fmla="*/ 800 w 4832"/>
              <a:gd name="T7" fmla="*/ 135 h 2002"/>
              <a:gd name="T8" fmla="*/ 973 w 4832"/>
              <a:gd name="T9" fmla="*/ 62 h 2002"/>
              <a:gd name="T10" fmla="*/ 1303 w 4832"/>
              <a:gd name="T11" fmla="*/ 0 h 2002"/>
              <a:gd name="T12" fmla="*/ 1510 w 4832"/>
              <a:gd name="T13" fmla="*/ 56 h 2002"/>
              <a:gd name="T14" fmla="*/ 1655 w 4832"/>
              <a:gd name="T15" fmla="*/ 112 h 2002"/>
              <a:gd name="T16" fmla="*/ 1840 w 4832"/>
              <a:gd name="T17" fmla="*/ 202 h 2002"/>
              <a:gd name="T18" fmla="*/ 1924 w 4832"/>
              <a:gd name="T19" fmla="*/ 381 h 2002"/>
              <a:gd name="T20" fmla="*/ 1985 w 4832"/>
              <a:gd name="T21" fmla="*/ 649 h 2002"/>
              <a:gd name="T22" fmla="*/ 2086 w 4832"/>
              <a:gd name="T23" fmla="*/ 873 h 2002"/>
              <a:gd name="T24" fmla="*/ 2175 w 4832"/>
              <a:gd name="T25" fmla="*/ 1069 h 2002"/>
              <a:gd name="T26" fmla="*/ 2276 w 4832"/>
              <a:gd name="T27" fmla="*/ 1208 h 2002"/>
              <a:gd name="T28" fmla="*/ 2365 w 4832"/>
              <a:gd name="T29" fmla="*/ 1298 h 2002"/>
              <a:gd name="T30" fmla="*/ 2416 w 4832"/>
              <a:gd name="T31" fmla="*/ 1331 h 2002"/>
              <a:gd name="T32" fmla="*/ 2466 w 4832"/>
              <a:gd name="T33" fmla="*/ 1404 h 2002"/>
              <a:gd name="T34" fmla="*/ 2539 w 4832"/>
              <a:gd name="T35" fmla="*/ 1482 h 2002"/>
              <a:gd name="T36" fmla="*/ 2606 w 4832"/>
              <a:gd name="T37" fmla="*/ 1561 h 2002"/>
              <a:gd name="T38" fmla="*/ 2729 w 4832"/>
              <a:gd name="T39" fmla="*/ 1656 h 2002"/>
              <a:gd name="T40" fmla="*/ 2846 w 4832"/>
              <a:gd name="T41" fmla="*/ 1745 h 2002"/>
              <a:gd name="T42" fmla="*/ 2997 w 4832"/>
              <a:gd name="T43" fmla="*/ 1829 h 2002"/>
              <a:gd name="T44" fmla="*/ 3104 w 4832"/>
              <a:gd name="T45" fmla="*/ 1907 h 2002"/>
              <a:gd name="T46" fmla="*/ 3255 w 4832"/>
              <a:gd name="T47" fmla="*/ 1975 h 2002"/>
              <a:gd name="T48" fmla="*/ 3747 w 4832"/>
              <a:gd name="T49" fmla="*/ 1969 h 2002"/>
              <a:gd name="T50" fmla="*/ 3864 w 4832"/>
              <a:gd name="T51" fmla="*/ 1941 h 2002"/>
              <a:gd name="T52" fmla="*/ 3993 w 4832"/>
              <a:gd name="T53" fmla="*/ 1863 h 2002"/>
              <a:gd name="T54" fmla="*/ 4082 w 4832"/>
              <a:gd name="T55" fmla="*/ 1807 h 2002"/>
              <a:gd name="T56" fmla="*/ 4256 w 4832"/>
              <a:gd name="T57" fmla="*/ 1650 h 2002"/>
              <a:gd name="T58" fmla="*/ 4351 w 4832"/>
              <a:gd name="T59" fmla="*/ 1538 h 2002"/>
              <a:gd name="T60" fmla="*/ 4412 w 4832"/>
              <a:gd name="T61" fmla="*/ 1410 h 2002"/>
              <a:gd name="T62" fmla="*/ 4513 w 4832"/>
              <a:gd name="T63" fmla="*/ 1298 h 2002"/>
              <a:gd name="T64" fmla="*/ 4597 w 4832"/>
              <a:gd name="T65" fmla="*/ 1192 h 2002"/>
              <a:gd name="T66" fmla="*/ 4708 w 4832"/>
              <a:gd name="T67" fmla="*/ 1102 h 2002"/>
              <a:gd name="T68" fmla="*/ 4731 w 4832"/>
              <a:gd name="T69" fmla="*/ 1074 h 2002"/>
              <a:gd name="T70" fmla="*/ 4759 w 4832"/>
              <a:gd name="T71" fmla="*/ 1046 h 2002"/>
              <a:gd name="T72" fmla="*/ 4832 w 4832"/>
              <a:gd name="T73" fmla="*/ 985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32" h="2002">
                <a:moveTo>
                  <a:pt x="0" y="375"/>
                </a:moveTo>
                <a:cubicBezTo>
                  <a:pt x="29" y="385"/>
                  <a:pt x="34" y="386"/>
                  <a:pt x="67" y="381"/>
                </a:cubicBezTo>
                <a:cubicBezTo>
                  <a:pt x="104" y="368"/>
                  <a:pt x="140" y="358"/>
                  <a:pt x="179" y="353"/>
                </a:cubicBezTo>
                <a:cubicBezTo>
                  <a:pt x="236" y="337"/>
                  <a:pt x="293" y="332"/>
                  <a:pt x="352" y="325"/>
                </a:cubicBezTo>
                <a:cubicBezTo>
                  <a:pt x="369" y="323"/>
                  <a:pt x="402" y="319"/>
                  <a:pt x="402" y="319"/>
                </a:cubicBezTo>
                <a:cubicBezTo>
                  <a:pt x="436" y="309"/>
                  <a:pt x="469" y="296"/>
                  <a:pt x="503" y="286"/>
                </a:cubicBezTo>
                <a:cubicBezTo>
                  <a:pt x="517" y="271"/>
                  <a:pt x="529" y="270"/>
                  <a:pt x="548" y="263"/>
                </a:cubicBezTo>
                <a:cubicBezTo>
                  <a:pt x="616" y="199"/>
                  <a:pt x="711" y="161"/>
                  <a:pt x="800" y="135"/>
                </a:cubicBezTo>
                <a:cubicBezTo>
                  <a:pt x="826" y="115"/>
                  <a:pt x="852" y="95"/>
                  <a:pt x="883" y="84"/>
                </a:cubicBezTo>
                <a:cubicBezTo>
                  <a:pt x="906" y="63"/>
                  <a:pt x="943" y="66"/>
                  <a:pt x="973" y="62"/>
                </a:cubicBezTo>
                <a:cubicBezTo>
                  <a:pt x="1009" y="57"/>
                  <a:pt x="1043" y="50"/>
                  <a:pt x="1079" y="45"/>
                </a:cubicBezTo>
                <a:cubicBezTo>
                  <a:pt x="1153" y="16"/>
                  <a:pt x="1224" y="7"/>
                  <a:pt x="1303" y="0"/>
                </a:cubicBezTo>
                <a:cubicBezTo>
                  <a:pt x="1366" y="4"/>
                  <a:pt x="1374" y="4"/>
                  <a:pt x="1420" y="17"/>
                </a:cubicBezTo>
                <a:cubicBezTo>
                  <a:pt x="1448" y="35"/>
                  <a:pt x="1478" y="49"/>
                  <a:pt x="1510" y="56"/>
                </a:cubicBezTo>
                <a:cubicBezTo>
                  <a:pt x="1537" y="86"/>
                  <a:pt x="1567" y="81"/>
                  <a:pt x="1605" y="90"/>
                </a:cubicBezTo>
                <a:cubicBezTo>
                  <a:pt x="1624" y="95"/>
                  <a:pt x="1636" y="108"/>
                  <a:pt x="1655" y="112"/>
                </a:cubicBezTo>
                <a:cubicBezTo>
                  <a:pt x="1704" y="123"/>
                  <a:pt x="1758" y="129"/>
                  <a:pt x="1801" y="157"/>
                </a:cubicBezTo>
                <a:cubicBezTo>
                  <a:pt x="1812" y="174"/>
                  <a:pt x="1825" y="188"/>
                  <a:pt x="1840" y="202"/>
                </a:cubicBezTo>
                <a:cubicBezTo>
                  <a:pt x="1848" y="228"/>
                  <a:pt x="1858" y="241"/>
                  <a:pt x="1873" y="263"/>
                </a:cubicBezTo>
                <a:cubicBezTo>
                  <a:pt x="1881" y="309"/>
                  <a:pt x="1888" y="348"/>
                  <a:pt x="1924" y="381"/>
                </a:cubicBezTo>
                <a:cubicBezTo>
                  <a:pt x="1941" y="438"/>
                  <a:pt x="1962" y="492"/>
                  <a:pt x="1979" y="549"/>
                </a:cubicBezTo>
                <a:cubicBezTo>
                  <a:pt x="1981" y="582"/>
                  <a:pt x="1982" y="616"/>
                  <a:pt x="1985" y="649"/>
                </a:cubicBezTo>
                <a:cubicBezTo>
                  <a:pt x="1989" y="692"/>
                  <a:pt x="2027" y="727"/>
                  <a:pt x="2041" y="767"/>
                </a:cubicBezTo>
                <a:cubicBezTo>
                  <a:pt x="2051" y="831"/>
                  <a:pt x="2054" y="823"/>
                  <a:pt x="2086" y="873"/>
                </a:cubicBezTo>
                <a:cubicBezTo>
                  <a:pt x="2101" y="923"/>
                  <a:pt x="2107" y="988"/>
                  <a:pt x="2153" y="1018"/>
                </a:cubicBezTo>
                <a:cubicBezTo>
                  <a:pt x="2164" y="1035"/>
                  <a:pt x="2166" y="1051"/>
                  <a:pt x="2175" y="1069"/>
                </a:cubicBezTo>
                <a:cubicBezTo>
                  <a:pt x="2188" y="1096"/>
                  <a:pt x="2208" y="1118"/>
                  <a:pt x="2226" y="1141"/>
                </a:cubicBezTo>
                <a:cubicBezTo>
                  <a:pt x="2245" y="1166"/>
                  <a:pt x="2254" y="1187"/>
                  <a:pt x="2276" y="1208"/>
                </a:cubicBezTo>
                <a:cubicBezTo>
                  <a:pt x="2285" y="1240"/>
                  <a:pt x="2304" y="1269"/>
                  <a:pt x="2332" y="1287"/>
                </a:cubicBezTo>
                <a:cubicBezTo>
                  <a:pt x="2342" y="1293"/>
                  <a:pt x="2355" y="1292"/>
                  <a:pt x="2365" y="1298"/>
                </a:cubicBezTo>
                <a:cubicBezTo>
                  <a:pt x="2377" y="1305"/>
                  <a:pt x="2388" y="1313"/>
                  <a:pt x="2399" y="1320"/>
                </a:cubicBezTo>
                <a:cubicBezTo>
                  <a:pt x="2405" y="1324"/>
                  <a:pt x="2416" y="1331"/>
                  <a:pt x="2416" y="1331"/>
                </a:cubicBezTo>
                <a:cubicBezTo>
                  <a:pt x="2428" y="1372"/>
                  <a:pt x="2410" y="1325"/>
                  <a:pt x="2438" y="1359"/>
                </a:cubicBezTo>
                <a:cubicBezTo>
                  <a:pt x="2455" y="1380"/>
                  <a:pt x="2436" y="1384"/>
                  <a:pt x="2466" y="1404"/>
                </a:cubicBezTo>
                <a:cubicBezTo>
                  <a:pt x="2491" y="1443"/>
                  <a:pt x="2478" y="1429"/>
                  <a:pt x="2500" y="1449"/>
                </a:cubicBezTo>
                <a:cubicBezTo>
                  <a:pt x="2507" y="1472"/>
                  <a:pt x="2516" y="1475"/>
                  <a:pt x="2539" y="1482"/>
                </a:cubicBezTo>
                <a:cubicBezTo>
                  <a:pt x="2572" y="1518"/>
                  <a:pt x="2530" y="1469"/>
                  <a:pt x="2555" y="1510"/>
                </a:cubicBezTo>
                <a:cubicBezTo>
                  <a:pt x="2568" y="1531"/>
                  <a:pt x="2587" y="1546"/>
                  <a:pt x="2606" y="1561"/>
                </a:cubicBezTo>
                <a:cubicBezTo>
                  <a:pt x="2633" y="1583"/>
                  <a:pt x="2649" y="1612"/>
                  <a:pt x="2684" y="1622"/>
                </a:cubicBezTo>
                <a:cubicBezTo>
                  <a:pt x="2701" y="1633"/>
                  <a:pt x="2712" y="1645"/>
                  <a:pt x="2729" y="1656"/>
                </a:cubicBezTo>
                <a:cubicBezTo>
                  <a:pt x="2740" y="1672"/>
                  <a:pt x="2782" y="1699"/>
                  <a:pt x="2802" y="1712"/>
                </a:cubicBezTo>
                <a:cubicBezTo>
                  <a:pt x="2815" y="1731"/>
                  <a:pt x="2824" y="1738"/>
                  <a:pt x="2846" y="1745"/>
                </a:cubicBezTo>
                <a:cubicBezTo>
                  <a:pt x="2872" y="1762"/>
                  <a:pt x="2883" y="1792"/>
                  <a:pt x="2913" y="1801"/>
                </a:cubicBezTo>
                <a:cubicBezTo>
                  <a:pt x="2938" y="1824"/>
                  <a:pt x="2965" y="1825"/>
                  <a:pt x="2997" y="1829"/>
                </a:cubicBezTo>
                <a:cubicBezTo>
                  <a:pt x="3018" y="1837"/>
                  <a:pt x="3025" y="1850"/>
                  <a:pt x="3042" y="1863"/>
                </a:cubicBezTo>
                <a:cubicBezTo>
                  <a:pt x="3061" y="1877"/>
                  <a:pt x="3088" y="1888"/>
                  <a:pt x="3104" y="1907"/>
                </a:cubicBezTo>
                <a:cubicBezTo>
                  <a:pt x="3120" y="1927"/>
                  <a:pt x="3134" y="1952"/>
                  <a:pt x="3159" y="1963"/>
                </a:cubicBezTo>
                <a:cubicBezTo>
                  <a:pt x="3183" y="1973"/>
                  <a:pt x="3245" y="1974"/>
                  <a:pt x="3255" y="1975"/>
                </a:cubicBezTo>
                <a:cubicBezTo>
                  <a:pt x="3330" y="1982"/>
                  <a:pt x="3403" y="1996"/>
                  <a:pt x="3478" y="2002"/>
                </a:cubicBezTo>
                <a:cubicBezTo>
                  <a:pt x="3568" y="1996"/>
                  <a:pt x="3659" y="1990"/>
                  <a:pt x="3747" y="1969"/>
                </a:cubicBezTo>
                <a:cubicBezTo>
                  <a:pt x="3773" y="1963"/>
                  <a:pt x="3799" y="1959"/>
                  <a:pt x="3825" y="1952"/>
                </a:cubicBezTo>
                <a:cubicBezTo>
                  <a:pt x="3838" y="1949"/>
                  <a:pt x="3851" y="1945"/>
                  <a:pt x="3864" y="1941"/>
                </a:cubicBezTo>
                <a:cubicBezTo>
                  <a:pt x="3871" y="1939"/>
                  <a:pt x="3886" y="1935"/>
                  <a:pt x="3886" y="1935"/>
                </a:cubicBezTo>
                <a:cubicBezTo>
                  <a:pt x="3923" y="1911"/>
                  <a:pt x="3959" y="1891"/>
                  <a:pt x="3993" y="1863"/>
                </a:cubicBezTo>
                <a:cubicBezTo>
                  <a:pt x="4008" y="1851"/>
                  <a:pt x="4020" y="1828"/>
                  <a:pt x="4037" y="1818"/>
                </a:cubicBezTo>
                <a:cubicBezTo>
                  <a:pt x="4040" y="1816"/>
                  <a:pt x="4078" y="1808"/>
                  <a:pt x="4082" y="1807"/>
                </a:cubicBezTo>
                <a:cubicBezTo>
                  <a:pt x="4106" y="1800"/>
                  <a:pt x="4106" y="1796"/>
                  <a:pt x="4132" y="1779"/>
                </a:cubicBezTo>
                <a:cubicBezTo>
                  <a:pt x="4183" y="1745"/>
                  <a:pt x="4204" y="1683"/>
                  <a:pt x="4256" y="1650"/>
                </a:cubicBezTo>
                <a:cubicBezTo>
                  <a:pt x="4275" y="1621"/>
                  <a:pt x="4294" y="1602"/>
                  <a:pt x="4317" y="1577"/>
                </a:cubicBezTo>
                <a:cubicBezTo>
                  <a:pt x="4324" y="1557"/>
                  <a:pt x="4336" y="1553"/>
                  <a:pt x="4351" y="1538"/>
                </a:cubicBezTo>
                <a:cubicBezTo>
                  <a:pt x="4360" y="1497"/>
                  <a:pt x="4378" y="1461"/>
                  <a:pt x="4401" y="1426"/>
                </a:cubicBezTo>
                <a:cubicBezTo>
                  <a:pt x="4405" y="1421"/>
                  <a:pt x="4406" y="1412"/>
                  <a:pt x="4412" y="1410"/>
                </a:cubicBezTo>
                <a:cubicBezTo>
                  <a:pt x="4435" y="1402"/>
                  <a:pt x="4424" y="1407"/>
                  <a:pt x="4446" y="1393"/>
                </a:cubicBezTo>
                <a:cubicBezTo>
                  <a:pt x="4467" y="1360"/>
                  <a:pt x="4492" y="1330"/>
                  <a:pt x="4513" y="1298"/>
                </a:cubicBezTo>
                <a:cubicBezTo>
                  <a:pt x="4519" y="1276"/>
                  <a:pt x="4527" y="1272"/>
                  <a:pt x="4546" y="1259"/>
                </a:cubicBezTo>
                <a:cubicBezTo>
                  <a:pt x="4562" y="1235"/>
                  <a:pt x="4583" y="1218"/>
                  <a:pt x="4597" y="1192"/>
                </a:cubicBezTo>
                <a:cubicBezTo>
                  <a:pt x="4605" y="1154"/>
                  <a:pt x="4639" y="1135"/>
                  <a:pt x="4675" y="1125"/>
                </a:cubicBezTo>
                <a:cubicBezTo>
                  <a:pt x="4686" y="1117"/>
                  <a:pt x="4697" y="1110"/>
                  <a:pt x="4708" y="1102"/>
                </a:cubicBezTo>
                <a:cubicBezTo>
                  <a:pt x="4713" y="1099"/>
                  <a:pt x="4710" y="1090"/>
                  <a:pt x="4714" y="1085"/>
                </a:cubicBezTo>
                <a:cubicBezTo>
                  <a:pt x="4718" y="1080"/>
                  <a:pt x="4725" y="1078"/>
                  <a:pt x="4731" y="1074"/>
                </a:cubicBezTo>
                <a:cubicBezTo>
                  <a:pt x="4735" y="1068"/>
                  <a:pt x="4737" y="1062"/>
                  <a:pt x="4742" y="1057"/>
                </a:cubicBezTo>
                <a:cubicBezTo>
                  <a:pt x="4747" y="1052"/>
                  <a:pt x="4755" y="1051"/>
                  <a:pt x="4759" y="1046"/>
                </a:cubicBezTo>
                <a:cubicBezTo>
                  <a:pt x="4763" y="1041"/>
                  <a:pt x="4761" y="1034"/>
                  <a:pt x="4764" y="1029"/>
                </a:cubicBezTo>
                <a:cubicBezTo>
                  <a:pt x="4777" y="1008"/>
                  <a:pt x="4810" y="994"/>
                  <a:pt x="4832" y="985"/>
                </a:cubicBezTo>
              </a:path>
            </a:pathLst>
          </a:custGeom>
          <a:noFill/>
          <a:ln w="28575"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Freeform 21"/>
          <p:cNvSpPr>
            <a:spLocks/>
          </p:cNvSpPr>
          <p:nvPr/>
        </p:nvSpPr>
        <p:spPr bwMode="auto">
          <a:xfrm>
            <a:off x="701675" y="2822575"/>
            <a:ext cx="7891463" cy="2836863"/>
          </a:xfrm>
          <a:custGeom>
            <a:avLst/>
            <a:gdLst>
              <a:gd name="T0" fmla="*/ 0 w 4971"/>
              <a:gd name="T1" fmla="*/ 280 h 1787"/>
              <a:gd name="T2" fmla="*/ 117 w 4971"/>
              <a:gd name="T3" fmla="*/ 274 h 1787"/>
              <a:gd name="T4" fmla="*/ 257 w 4971"/>
              <a:gd name="T5" fmla="*/ 246 h 1787"/>
              <a:gd name="T6" fmla="*/ 358 w 4971"/>
              <a:gd name="T7" fmla="*/ 213 h 1787"/>
              <a:gd name="T8" fmla="*/ 637 w 4971"/>
              <a:gd name="T9" fmla="*/ 151 h 1787"/>
              <a:gd name="T10" fmla="*/ 772 w 4971"/>
              <a:gd name="T11" fmla="*/ 107 h 1787"/>
              <a:gd name="T12" fmla="*/ 850 w 4971"/>
              <a:gd name="T13" fmla="*/ 67 h 1787"/>
              <a:gd name="T14" fmla="*/ 889 w 4971"/>
              <a:gd name="T15" fmla="*/ 39 h 1787"/>
              <a:gd name="T16" fmla="*/ 1001 w 4971"/>
              <a:gd name="T17" fmla="*/ 0 h 1787"/>
              <a:gd name="T18" fmla="*/ 1101 w 4971"/>
              <a:gd name="T19" fmla="*/ 23 h 1787"/>
              <a:gd name="T20" fmla="*/ 1135 w 4971"/>
              <a:gd name="T21" fmla="*/ 45 h 1787"/>
              <a:gd name="T22" fmla="*/ 1152 w 4971"/>
              <a:gd name="T23" fmla="*/ 79 h 1787"/>
              <a:gd name="T24" fmla="*/ 1213 w 4971"/>
              <a:gd name="T25" fmla="*/ 123 h 1787"/>
              <a:gd name="T26" fmla="*/ 1236 w 4971"/>
              <a:gd name="T27" fmla="*/ 151 h 1787"/>
              <a:gd name="T28" fmla="*/ 1247 w 4971"/>
              <a:gd name="T29" fmla="*/ 190 h 1787"/>
              <a:gd name="T30" fmla="*/ 1269 w 4971"/>
              <a:gd name="T31" fmla="*/ 274 h 1787"/>
              <a:gd name="T32" fmla="*/ 1320 w 4971"/>
              <a:gd name="T33" fmla="*/ 308 h 1787"/>
              <a:gd name="T34" fmla="*/ 1359 w 4971"/>
              <a:gd name="T35" fmla="*/ 353 h 1787"/>
              <a:gd name="T36" fmla="*/ 1387 w 4971"/>
              <a:gd name="T37" fmla="*/ 375 h 1787"/>
              <a:gd name="T38" fmla="*/ 1426 w 4971"/>
              <a:gd name="T39" fmla="*/ 470 h 1787"/>
              <a:gd name="T40" fmla="*/ 1465 w 4971"/>
              <a:gd name="T41" fmla="*/ 537 h 1787"/>
              <a:gd name="T42" fmla="*/ 1487 w 4971"/>
              <a:gd name="T43" fmla="*/ 588 h 1787"/>
              <a:gd name="T44" fmla="*/ 1521 w 4971"/>
              <a:gd name="T45" fmla="*/ 677 h 1787"/>
              <a:gd name="T46" fmla="*/ 1566 w 4971"/>
              <a:gd name="T47" fmla="*/ 739 h 1787"/>
              <a:gd name="T48" fmla="*/ 1588 w 4971"/>
              <a:gd name="T49" fmla="*/ 778 h 1787"/>
              <a:gd name="T50" fmla="*/ 1633 w 4971"/>
              <a:gd name="T51" fmla="*/ 828 h 1787"/>
              <a:gd name="T52" fmla="*/ 1672 w 4971"/>
              <a:gd name="T53" fmla="*/ 873 h 1787"/>
              <a:gd name="T54" fmla="*/ 1795 w 4971"/>
              <a:gd name="T55" fmla="*/ 1001 h 1787"/>
              <a:gd name="T56" fmla="*/ 1862 w 4971"/>
              <a:gd name="T57" fmla="*/ 1052 h 1787"/>
              <a:gd name="T58" fmla="*/ 1896 w 4971"/>
              <a:gd name="T59" fmla="*/ 1108 h 1787"/>
              <a:gd name="T60" fmla="*/ 1996 w 4971"/>
              <a:gd name="T61" fmla="*/ 1186 h 1787"/>
              <a:gd name="T62" fmla="*/ 2030 w 4971"/>
              <a:gd name="T63" fmla="*/ 1208 h 1787"/>
              <a:gd name="T64" fmla="*/ 2119 w 4971"/>
              <a:gd name="T65" fmla="*/ 1259 h 1787"/>
              <a:gd name="T66" fmla="*/ 2186 w 4971"/>
              <a:gd name="T67" fmla="*/ 1309 h 1787"/>
              <a:gd name="T68" fmla="*/ 2214 w 4971"/>
              <a:gd name="T69" fmla="*/ 1354 h 1787"/>
              <a:gd name="T70" fmla="*/ 2298 w 4971"/>
              <a:gd name="T71" fmla="*/ 1421 h 1787"/>
              <a:gd name="T72" fmla="*/ 2410 w 4971"/>
              <a:gd name="T73" fmla="*/ 1499 h 1787"/>
              <a:gd name="T74" fmla="*/ 2472 w 4971"/>
              <a:gd name="T75" fmla="*/ 1538 h 1787"/>
              <a:gd name="T76" fmla="*/ 2500 w 4971"/>
              <a:gd name="T77" fmla="*/ 1561 h 1787"/>
              <a:gd name="T78" fmla="*/ 2578 w 4971"/>
              <a:gd name="T79" fmla="*/ 1583 h 1787"/>
              <a:gd name="T80" fmla="*/ 2734 w 4971"/>
              <a:gd name="T81" fmla="*/ 1633 h 1787"/>
              <a:gd name="T82" fmla="*/ 2885 w 4971"/>
              <a:gd name="T83" fmla="*/ 1661 h 1787"/>
              <a:gd name="T84" fmla="*/ 3059 w 4971"/>
              <a:gd name="T85" fmla="*/ 1689 h 1787"/>
              <a:gd name="T86" fmla="*/ 3131 w 4971"/>
              <a:gd name="T87" fmla="*/ 1706 h 1787"/>
              <a:gd name="T88" fmla="*/ 3260 w 4971"/>
              <a:gd name="T89" fmla="*/ 1728 h 1787"/>
              <a:gd name="T90" fmla="*/ 3540 w 4971"/>
              <a:gd name="T91" fmla="*/ 1773 h 1787"/>
              <a:gd name="T92" fmla="*/ 3674 w 4971"/>
              <a:gd name="T93" fmla="*/ 1751 h 1787"/>
              <a:gd name="T94" fmla="*/ 3870 w 4971"/>
              <a:gd name="T95" fmla="*/ 1745 h 1787"/>
              <a:gd name="T96" fmla="*/ 4390 w 4971"/>
              <a:gd name="T97" fmla="*/ 1628 h 1787"/>
              <a:gd name="T98" fmla="*/ 4440 w 4971"/>
              <a:gd name="T99" fmla="*/ 1616 h 1787"/>
              <a:gd name="T100" fmla="*/ 4474 w 4971"/>
              <a:gd name="T101" fmla="*/ 1594 h 1787"/>
              <a:gd name="T102" fmla="*/ 4541 w 4971"/>
              <a:gd name="T103" fmla="*/ 1527 h 1787"/>
              <a:gd name="T104" fmla="*/ 4569 w 4971"/>
              <a:gd name="T105" fmla="*/ 1493 h 1787"/>
              <a:gd name="T106" fmla="*/ 4602 w 4971"/>
              <a:gd name="T107" fmla="*/ 1471 h 1787"/>
              <a:gd name="T108" fmla="*/ 4675 w 4971"/>
              <a:gd name="T109" fmla="*/ 1421 h 1787"/>
              <a:gd name="T110" fmla="*/ 4792 w 4971"/>
              <a:gd name="T111" fmla="*/ 1365 h 1787"/>
              <a:gd name="T112" fmla="*/ 4854 w 4971"/>
              <a:gd name="T113" fmla="*/ 1298 h 1787"/>
              <a:gd name="T114" fmla="*/ 4882 w 4971"/>
              <a:gd name="T115" fmla="*/ 1247 h 1787"/>
              <a:gd name="T116" fmla="*/ 4915 w 4971"/>
              <a:gd name="T117" fmla="*/ 1186 h 1787"/>
              <a:gd name="T118" fmla="*/ 4955 w 4971"/>
              <a:gd name="T119" fmla="*/ 1113 h 1787"/>
              <a:gd name="T120" fmla="*/ 4971 w 4971"/>
              <a:gd name="T121" fmla="*/ 1091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1" h="1787">
                <a:moveTo>
                  <a:pt x="0" y="280"/>
                </a:moveTo>
                <a:cubicBezTo>
                  <a:pt x="39" y="294"/>
                  <a:pt x="78" y="283"/>
                  <a:pt x="117" y="274"/>
                </a:cubicBezTo>
                <a:cubicBezTo>
                  <a:pt x="163" y="263"/>
                  <a:pt x="211" y="260"/>
                  <a:pt x="257" y="246"/>
                </a:cubicBezTo>
                <a:cubicBezTo>
                  <a:pt x="293" y="235"/>
                  <a:pt x="321" y="220"/>
                  <a:pt x="358" y="213"/>
                </a:cubicBezTo>
                <a:cubicBezTo>
                  <a:pt x="459" y="175"/>
                  <a:pt x="525" y="158"/>
                  <a:pt x="637" y="151"/>
                </a:cubicBezTo>
                <a:cubicBezTo>
                  <a:pt x="685" y="144"/>
                  <a:pt x="725" y="121"/>
                  <a:pt x="772" y="107"/>
                </a:cubicBezTo>
                <a:cubicBezTo>
                  <a:pt x="791" y="86"/>
                  <a:pt x="824" y="76"/>
                  <a:pt x="850" y="67"/>
                </a:cubicBezTo>
                <a:cubicBezTo>
                  <a:pt x="859" y="64"/>
                  <a:pt x="884" y="42"/>
                  <a:pt x="889" y="39"/>
                </a:cubicBezTo>
                <a:cubicBezTo>
                  <a:pt x="920" y="19"/>
                  <a:pt x="965" y="9"/>
                  <a:pt x="1001" y="0"/>
                </a:cubicBezTo>
                <a:cubicBezTo>
                  <a:pt x="1032" y="4"/>
                  <a:pt x="1072" y="7"/>
                  <a:pt x="1101" y="23"/>
                </a:cubicBezTo>
                <a:cubicBezTo>
                  <a:pt x="1113" y="30"/>
                  <a:pt x="1135" y="45"/>
                  <a:pt x="1135" y="45"/>
                </a:cubicBezTo>
                <a:cubicBezTo>
                  <a:pt x="1142" y="56"/>
                  <a:pt x="1143" y="70"/>
                  <a:pt x="1152" y="79"/>
                </a:cubicBezTo>
                <a:cubicBezTo>
                  <a:pt x="1164" y="91"/>
                  <a:pt x="1198" y="112"/>
                  <a:pt x="1213" y="123"/>
                </a:cubicBezTo>
                <a:cubicBezTo>
                  <a:pt x="1220" y="133"/>
                  <a:pt x="1231" y="140"/>
                  <a:pt x="1236" y="151"/>
                </a:cubicBezTo>
                <a:cubicBezTo>
                  <a:pt x="1242" y="163"/>
                  <a:pt x="1242" y="177"/>
                  <a:pt x="1247" y="190"/>
                </a:cubicBezTo>
                <a:cubicBezTo>
                  <a:pt x="1249" y="204"/>
                  <a:pt x="1257" y="262"/>
                  <a:pt x="1269" y="274"/>
                </a:cubicBezTo>
                <a:cubicBezTo>
                  <a:pt x="1272" y="277"/>
                  <a:pt x="1309" y="301"/>
                  <a:pt x="1320" y="308"/>
                </a:cubicBezTo>
                <a:cubicBezTo>
                  <a:pt x="1337" y="319"/>
                  <a:pt x="1346" y="339"/>
                  <a:pt x="1359" y="353"/>
                </a:cubicBezTo>
                <a:cubicBezTo>
                  <a:pt x="1376" y="371"/>
                  <a:pt x="1373" y="357"/>
                  <a:pt x="1387" y="375"/>
                </a:cubicBezTo>
                <a:cubicBezTo>
                  <a:pt x="1413" y="409"/>
                  <a:pt x="1411" y="432"/>
                  <a:pt x="1426" y="470"/>
                </a:cubicBezTo>
                <a:cubicBezTo>
                  <a:pt x="1435" y="493"/>
                  <a:pt x="1457" y="515"/>
                  <a:pt x="1465" y="537"/>
                </a:cubicBezTo>
                <a:cubicBezTo>
                  <a:pt x="1472" y="556"/>
                  <a:pt x="1476" y="571"/>
                  <a:pt x="1487" y="588"/>
                </a:cubicBezTo>
                <a:cubicBezTo>
                  <a:pt x="1495" y="619"/>
                  <a:pt x="1504" y="650"/>
                  <a:pt x="1521" y="677"/>
                </a:cubicBezTo>
                <a:cubicBezTo>
                  <a:pt x="1534" y="721"/>
                  <a:pt x="1539" y="707"/>
                  <a:pt x="1566" y="739"/>
                </a:cubicBezTo>
                <a:cubicBezTo>
                  <a:pt x="1596" y="774"/>
                  <a:pt x="1556" y="733"/>
                  <a:pt x="1588" y="778"/>
                </a:cubicBezTo>
                <a:cubicBezTo>
                  <a:pt x="1601" y="796"/>
                  <a:pt x="1620" y="811"/>
                  <a:pt x="1633" y="828"/>
                </a:cubicBezTo>
                <a:cubicBezTo>
                  <a:pt x="1668" y="874"/>
                  <a:pt x="1639" y="852"/>
                  <a:pt x="1672" y="873"/>
                </a:cubicBezTo>
                <a:cubicBezTo>
                  <a:pt x="1702" y="918"/>
                  <a:pt x="1739" y="988"/>
                  <a:pt x="1795" y="1001"/>
                </a:cubicBezTo>
                <a:cubicBezTo>
                  <a:pt x="1813" y="1029"/>
                  <a:pt x="1830" y="1043"/>
                  <a:pt x="1862" y="1052"/>
                </a:cubicBezTo>
                <a:cubicBezTo>
                  <a:pt x="1874" y="1070"/>
                  <a:pt x="1881" y="1092"/>
                  <a:pt x="1896" y="1108"/>
                </a:cubicBezTo>
                <a:cubicBezTo>
                  <a:pt x="1926" y="1141"/>
                  <a:pt x="1961" y="1161"/>
                  <a:pt x="1996" y="1186"/>
                </a:cubicBezTo>
                <a:cubicBezTo>
                  <a:pt x="2031" y="1211"/>
                  <a:pt x="1995" y="1198"/>
                  <a:pt x="2030" y="1208"/>
                </a:cubicBezTo>
                <a:cubicBezTo>
                  <a:pt x="2060" y="1227"/>
                  <a:pt x="2084" y="1250"/>
                  <a:pt x="2119" y="1259"/>
                </a:cubicBezTo>
                <a:cubicBezTo>
                  <a:pt x="2141" y="1291"/>
                  <a:pt x="2145" y="1302"/>
                  <a:pt x="2186" y="1309"/>
                </a:cubicBezTo>
                <a:cubicBezTo>
                  <a:pt x="2202" y="1324"/>
                  <a:pt x="2203" y="1338"/>
                  <a:pt x="2214" y="1354"/>
                </a:cubicBezTo>
                <a:cubicBezTo>
                  <a:pt x="2234" y="1384"/>
                  <a:pt x="2271" y="1398"/>
                  <a:pt x="2298" y="1421"/>
                </a:cubicBezTo>
                <a:cubicBezTo>
                  <a:pt x="2334" y="1453"/>
                  <a:pt x="2369" y="1475"/>
                  <a:pt x="2410" y="1499"/>
                </a:cubicBezTo>
                <a:cubicBezTo>
                  <a:pt x="2430" y="1511"/>
                  <a:pt x="2450" y="1531"/>
                  <a:pt x="2472" y="1538"/>
                </a:cubicBezTo>
                <a:cubicBezTo>
                  <a:pt x="2482" y="1545"/>
                  <a:pt x="2490" y="1555"/>
                  <a:pt x="2500" y="1561"/>
                </a:cubicBezTo>
                <a:cubicBezTo>
                  <a:pt x="2521" y="1574"/>
                  <a:pt x="2555" y="1578"/>
                  <a:pt x="2578" y="1583"/>
                </a:cubicBezTo>
                <a:cubicBezTo>
                  <a:pt x="2623" y="1612"/>
                  <a:pt x="2683" y="1617"/>
                  <a:pt x="2734" y="1633"/>
                </a:cubicBezTo>
                <a:cubicBezTo>
                  <a:pt x="2777" y="1665"/>
                  <a:pt x="2833" y="1655"/>
                  <a:pt x="2885" y="1661"/>
                </a:cubicBezTo>
                <a:cubicBezTo>
                  <a:pt x="2941" y="1676"/>
                  <a:pt x="3002" y="1678"/>
                  <a:pt x="3059" y="1689"/>
                </a:cubicBezTo>
                <a:cubicBezTo>
                  <a:pt x="3083" y="1694"/>
                  <a:pt x="3131" y="1706"/>
                  <a:pt x="3131" y="1706"/>
                </a:cubicBezTo>
                <a:cubicBezTo>
                  <a:pt x="3162" y="1735"/>
                  <a:pt x="3218" y="1723"/>
                  <a:pt x="3260" y="1728"/>
                </a:cubicBezTo>
                <a:cubicBezTo>
                  <a:pt x="3355" y="1762"/>
                  <a:pt x="3437" y="1768"/>
                  <a:pt x="3540" y="1773"/>
                </a:cubicBezTo>
                <a:cubicBezTo>
                  <a:pt x="3578" y="1787"/>
                  <a:pt x="3631" y="1753"/>
                  <a:pt x="3674" y="1751"/>
                </a:cubicBezTo>
                <a:cubicBezTo>
                  <a:pt x="3739" y="1748"/>
                  <a:pt x="3805" y="1747"/>
                  <a:pt x="3870" y="1745"/>
                </a:cubicBezTo>
                <a:cubicBezTo>
                  <a:pt x="4058" y="1702"/>
                  <a:pt x="4206" y="1637"/>
                  <a:pt x="4390" y="1628"/>
                </a:cubicBezTo>
                <a:cubicBezTo>
                  <a:pt x="4394" y="1627"/>
                  <a:pt x="4434" y="1619"/>
                  <a:pt x="4440" y="1616"/>
                </a:cubicBezTo>
                <a:cubicBezTo>
                  <a:pt x="4452" y="1610"/>
                  <a:pt x="4474" y="1594"/>
                  <a:pt x="4474" y="1594"/>
                </a:cubicBezTo>
                <a:cubicBezTo>
                  <a:pt x="4489" y="1571"/>
                  <a:pt x="4515" y="1536"/>
                  <a:pt x="4541" y="1527"/>
                </a:cubicBezTo>
                <a:cubicBezTo>
                  <a:pt x="4551" y="1511"/>
                  <a:pt x="4553" y="1505"/>
                  <a:pt x="4569" y="1493"/>
                </a:cubicBezTo>
                <a:cubicBezTo>
                  <a:pt x="4579" y="1485"/>
                  <a:pt x="4602" y="1471"/>
                  <a:pt x="4602" y="1471"/>
                </a:cubicBezTo>
                <a:cubicBezTo>
                  <a:pt x="4626" y="1434"/>
                  <a:pt x="4629" y="1427"/>
                  <a:pt x="4675" y="1421"/>
                </a:cubicBezTo>
                <a:cubicBezTo>
                  <a:pt x="4705" y="1402"/>
                  <a:pt x="4759" y="1375"/>
                  <a:pt x="4792" y="1365"/>
                </a:cubicBezTo>
                <a:cubicBezTo>
                  <a:pt x="4815" y="1343"/>
                  <a:pt x="4837" y="1325"/>
                  <a:pt x="4854" y="1298"/>
                </a:cubicBezTo>
                <a:cubicBezTo>
                  <a:pt x="4859" y="1279"/>
                  <a:pt x="4882" y="1247"/>
                  <a:pt x="4882" y="1247"/>
                </a:cubicBezTo>
                <a:cubicBezTo>
                  <a:pt x="4889" y="1225"/>
                  <a:pt x="4905" y="1208"/>
                  <a:pt x="4915" y="1186"/>
                </a:cubicBezTo>
                <a:cubicBezTo>
                  <a:pt x="4929" y="1154"/>
                  <a:pt x="4929" y="1137"/>
                  <a:pt x="4955" y="1113"/>
                </a:cubicBezTo>
                <a:cubicBezTo>
                  <a:pt x="4961" y="1092"/>
                  <a:pt x="4955" y="1098"/>
                  <a:pt x="4971" y="1091"/>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Text Box 23"/>
          <p:cNvSpPr txBox="1">
            <a:spLocks noChangeArrowheads="1"/>
          </p:cNvSpPr>
          <p:nvPr/>
        </p:nvSpPr>
        <p:spPr bwMode="auto">
          <a:xfrm>
            <a:off x="609601" y="2895600"/>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t>150’</a:t>
            </a:r>
          </a:p>
        </p:txBody>
      </p:sp>
      <p:sp>
        <p:nvSpPr>
          <p:cNvPr id="3098" name="Text Box 26"/>
          <p:cNvSpPr txBox="1">
            <a:spLocks noChangeArrowheads="1"/>
          </p:cNvSpPr>
          <p:nvPr/>
        </p:nvSpPr>
        <p:spPr bwMode="auto">
          <a:xfrm>
            <a:off x="5943600" y="533400"/>
            <a:ext cx="2971800"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a:t>Type II-A waterbody</a:t>
            </a:r>
          </a:p>
          <a:p>
            <a:pPr>
              <a:spcBef>
                <a:spcPct val="50000"/>
              </a:spcBef>
            </a:pPr>
            <a:r>
              <a:rPr lang="en-US" altLang="en-US" sz="2200" dirty="0"/>
              <a:t>Augmented buffer length on outer bend subject to erosion</a:t>
            </a:r>
          </a:p>
        </p:txBody>
      </p:sp>
      <p:sp>
        <p:nvSpPr>
          <p:cNvPr id="3100" name="Freeform 28"/>
          <p:cNvSpPr>
            <a:spLocks/>
          </p:cNvSpPr>
          <p:nvPr/>
        </p:nvSpPr>
        <p:spPr bwMode="auto">
          <a:xfrm>
            <a:off x="1136650" y="1136650"/>
            <a:ext cx="2832100" cy="1225550"/>
          </a:xfrm>
          <a:custGeom>
            <a:avLst/>
            <a:gdLst>
              <a:gd name="T0" fmla="*/ 22 w 1784"/>
              <a:gd name="T1" fmla="*/ 408 h 772"/>
              <a:gd name="T2" fmla="*/ 0 w 1784"/>
              <a:gd name="T3" fmla="*/ 330 h 772"/>
              <a:gd name="T4" fmla="*/ 89 w 1784"/>
              <a:gd name="T5" fmla="*/ 291 h 772"/>
              <a:gd name="T6" fmla="*/ 307 w 1784"/>
              <a:gd name="T7" fmla="*/ 207 h 772"/>
              <a:gd name="T8" fmla="*/ 363 w 1784"/>
              <a:gd name="T9" fmla="*/ 168 h 772"/>
              <a:gd name="T10" fmla="*/ 408 w 1784"/>
              <a:gd name="T11" fmla="*/ 140 h 772"/>
              <a:gd name="T12" fmla="*/ 470 w 1784"/>
              <a:gd name="T13" fmla="*/ 106 h 772"/>
              <a:gd name="T14" fmla="*/ 615 w 1784"/>
              <a:gd name="T15" fmla="*/ 56 h 772"/>
              <a:gd name="T16" fmla="*/ 688 w 1784"/>
              <a:gd name="T17" fmla="*/ 39 h 772"/>
              <a:gd name="T18" fmla="*/ 794 w 1784"/>
              <a:gd name="T19" fmla="*/ 22 h 772"/>
              <a:gd name="T20" fmla="*/ 844 w 1784"/>
              <a:gd name="T21" fmla="*/ 5 h 772"/>
              <a:gd name="T22" fmla="*/ 1096 w 1784"/>
              <a:gd name="T23" fmla="*/ 0 h 772"/>
              <a:gd name="T24" fmla="*/ 1225 w 1784"/>
              <a:gd name="T25" fmla="*/ 22 h 772"/>
              <a:gd name="T26" fmla="*/ 1308 w 1784"/>
              <a:gd name="T27" fmla="*/ 56 h 772"/>
              <a:gd name="T28" fmla="*/ 1364 w 1784"/>
              <a:gd name="T29" fmla="*/ 89 h 772"/>
              <a:gd name="T30" fmla="*/ 1499 w 1784"/>
              <a:gd name="T31" fmla="*/ 145 h 772"/>
              <a:gd name="T32" fmla="*/ 1566 w 1784"/>
              <a:gd name="T33" fmla="*/ 179 h 772"/>
              <a:gd name="T34" fmla="*/ 1610 w 1784"/>
              <a:gd name="T35" fmla="*/ 218 h 772"/>
              <a:gd name="T36" fmla="*/ 1644 w 1784"/>
              <a:gd name="T37" fmla="*/ 257 h 772"/>
              <a:gd name="T38" fmla="*/ 1700 w 1784"/>
              <a:gd name="T39" fmla="*/ 374 h 772"/>
              <a:gd name="T40" fmla="*/ 1745 w 1784"/>
              <a:gd name="T41" fmla="*/ 470 h 772"/>
              <a:gd name="T42" fmla="*/ 1750 w 1784"/>
              <a:gd name="T43" fmla="*/ 537 h 772"/>
              <a:gd name="T44" fmla="*/ 1773 w 1784"/>
              <a:gd name="T45" fmla="*/ 609 h 772"/>
              <a:gd name="T46" fmla="*/ 1784 w 1784"/>
              <a:gd name="T47" fmla="*/ 744 h 772"/>
              <a:gd name="T48" fmla="*/ 1666 w 1784"/>
              <a:gd name="T49" fmla="*/ 7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84" h="772">
                <a:moveTo>
                  <a:pt x="22" y="408"/>
                </a:moveTo>
                <a:cubicBezTo>
                  <a:pt x="17" y="381"/>
                  <a:pt x="8" y="356"/>
                  <a:pt x="0" y="330"/>
                </a:cubicBezTo>
                <a:cubicBezTo>
                  <a:pt x="18" y="301"/>
                  <a:pt x="58" y="301"/>
                  <a:pt x="89" y="291"/>
                </a:cubicBezTo>
                <a:cubicBezTo>
                  <a:pt x="152" y="248"/>
                  <a:pt x="234" y="230"/>
                  <a:pt x="307" y="207"/>
                </a:cubicBezTo>
                <a:cubicBezTo>
                  <a:pt x="317" y="179"/>
                  <a:pt x="337" y="176"/>
                  <a:pt x="363" y="168"/>
                </a:cubicBezTo>
                <a:cubicBezTo>
                  <a:pt x="377" y="153"/>
                  <a:pt x="392" y="153"/>
                  <a:pt x="408" y="140"/>
                </a:cubicBezTo>
                <a:cubicBezTo>
                  <a:pt x="432" y="120"/>
                  <a:pt x="444" y="120"/>
                  <a:pt x="470" y="106"/>
                </a:cubicBezTo>
                <a:cubicBezTo>
                  <a:pt x="519" y="81"/>
                  <a:pt x="558" y="63"/>
                  <a:pt x="615" y="56"/>
                </a:cubicBezTo>
                <a:cubicBezTo>
                  <a:pt x="639" y="47"/>
                  <a:pt x="663" y="43"/>
                  <a:pt x="688" y="39"/>
                </a:cubicBezTo>
                <a:cubicBezTo>
                  <a:pt x="724" y="26"/>
                  <a:pt x="754" y="26"/>
                  <a:pt x="794" y="22"/>
                </a:cubicBezTo>
                <a:cubicBezTo>
                  <a:pt x="811" y="17"/>
                  <a:pt x="844" y="5"/>
                  <a:pt x="844" y="5"/>
                </a:cubicBezTo>
                <a:cubicBezTo>
                  <a:pt x="927" y="9"/>
                  <a:pt x="1013" y="19"/>
                  <a:pt x="1096" y="0"/>
                </a:cubicBezTo>
                <a:cubicBezTo>
                  <a:pt x="1302" y="14"/>
                  <a:pt x="1030" y="8"/>
                  <a:pt x="1225" y="22"/>
                </a:cubicBezTo>
                <a:cubicBezTo>
                  <a:pt x="1253" y="32"/>
                  <a:pt x="1280" y="45"/>
                  <a:pt x="1308" y="56"/>
                </a:cubicBezTo>
                <a:cubicBezTo>
                  <a:pt x="1323" y="70"/>
                  <a:pt x="1344" y="83"/>
                  <a:pt x="1364" y="89"/>
                </a:cubicBezTo>
                <a:cubicBezTo>
                  <a:pt x="1403" y="115"/>
                  <a:pt x="1454" y="132"/>
                  <a:pt x="1499" y="145"/>
                </a:cubicBezTo>
                <a:cubicBezTo>
                  <a:pt x="1520" y="160"/>
                  <a:pt x="1544" y="165"/>
                  <a:pt x="1566" y="179"/>
                </a:cubicBezTo>
                <a:cubicBezTo>
                  <a:pt x="1574" y="205"/>
                  <a:pt x="1584" y="211"/>
                  <a:pt x="1610" y="218"/>
                </a:cubicBezTo>
                <a:cubicBezTo>
                  <a:pt x="1619" y="243"/>
                  <a:pt x="1632" y="232"/>
                  <a:pt x="1644" y="257"/>
                </a:cubicBezTo>
                <a:cubicBezTo>
                  <a:pt x="1663" y="296"/>
                  <a:pt x="1675" y="338"/>
                  <a:pt x="1700" y="374"/>
                </a:cubicBezTo>
                <a:cubicBezTo>
                  <a:pt x="1710" y="409"/>
                  <a:pt x="1719" y="444"/>
                  <a:pt x="1745" y="470"/>
                </a:cubicBezTo>
                <a:cubicBezTo>
                  <a:pt x="1753" y="495"/>
                  <a:pt x="1757" y="511"/>
                  <a:pt x="1750" y="537"/>
                </a:cubicBezTo>
                <a:cubicBezTo>
                  <a:pt x="1755" y="571"/>
                  <a:pt x="1762" y="580"/>
                  <a:pt x="1773" y="609"/>
                </a:cubicBezTo>
                <a:cubicBezTo>
                  <a:pt x="1761" y="655"/>
                  <a:pt x="1769" y="700"/>
                  <a:pt x="1784" y="744"/>
                </a:cubicBezTo>
                <a:cubicBezTo>
                  <a:pt x="1747" y="754"/>
                  <a:pt x="1704" y="772"/>
                  <a:pt x="1666" y="772"/>
                </a:cubicBezTo>
              </a:path>
            </a:pathLst>
          </a:custGeom>
          <a:noFill/>
          <a:ln w="28575" cmpd="sng">
            <a:solidFill>
              <a:schemeClr val="accent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1" name="Freeform 29"/>
          <p:cNvSpPr>
            <a:spLocks/>
          </p:cNvSpPr>
          <p:nvPr/>
        </p:nvSpPr>
        <p:spPr bwMode="auto">
          <a:xfrm>
            <a:off x="665163" y="2184400"/>
            <a:ext cx="719137" cy="150813"/>
          </a:xfrm>
          <a:custGeom>
            <a:avLst/>
            <a:gdLst>
              <a:gd name="T0" fmla="*/ 453 w 453"/>
              <a:gd name="T1" fmla="*/ 0 h 95"/>
              <a:gd name="T2" fmla="*/ 364 w 453"/>
              <a:gd name="T3" fmla="*/ 16 h 95"/>
              <a:gd name="T4" fmla="*/ 302 w 453"/>
              <a:gd name="T5" fmla="*/ 33 h 95"/>
              <a:gd name="T6" fmla="*/ 151 w 453"/>
              <a:gd name="T7" fmla="*/ 95 h 95"/>
              <a:gd name="T8" fmla="*/ 23 w 453"/>
              <a:gd name="T9" fmla="*/ 78 h 95"/>
              <a:gd name="T10" fmla="*/ 0 w 453"/>
              <a:gd name="T11" fmla="*/ 95 h 95"/>
            </a:gdLst>
            <a:ahLst/>
            <a:cxnLst>
              <a:cxn ang="0">
                <a:pos x="T0" y="T1"/>
              </a:cxn>
              <a:cxn ang="0">
                <a:pos x="T2" y="T3"/>
              </a:cxn>
              <a:cxn ang="0">
                <a:pos x="T4" y="T5"/>
              </a:cxn>
              <a:cxn ang="0">
                <a:pos x="T6" y="T7"/>
              </a:cxn>
              <a:cxn ang="0">
                <a:pos x="T8" y="T9"/>
              </a:cxn>
              <a:cxn ang="0">
                <a:pos x="T10" y="T11"/>
              </a:cxn>
            </a:cxnLst>
            <a:rect l="0" t="0" r="r" b="b"/>
            <a:pathLst>
              <a:path w="453" h="95">
                <a:moveTo>
                  <a:pt x="453" y="0"/>
                </a:moveTo>
                <a:cubicBezTo>
                  <a:pt x="420" y="10"/>
                  <a:pt x="404" y="12"/>
                  <a:pt x="364" y="16"/>
                </a:cubicBezTo>
                <a:cubicBezTo>
                  <a:pt x="342" y="21"/>
                  <a:pt x="323" y="27"/>
                  <a:pt x="302" y="33"/>
                </a:cubicBezTo>
                <a:cubicBezTo>
                  <a:pt x="258" y="63"/>
                  <a:pt x="201" y="77"/>
                  <a:pt x="151" y="95"/>
                </a:cubicBezTo>
                <a:cubicBezTo>
                  <a:pt x="108" y="86"/>
                  <a:pt x="64" y="93"/>
                  <a:pt x="23" y="78"/>
                </a:cubicBezTo>
                <a:cubicBezTo>
                  <a:pt x="2" y="85"/>
                  <a:pt x="9" y="79"/>
                  <a:pt x="0" y="95"/>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4" name="Text Box 32"/>
          <p:cNvSpPr txBox="1">
            <a:spLocks noChangeArrowheads="1"/>
          </p:cNvSpPr>
          <p:nvPr/>
        </p:nvSpPr>
        <p:spPr bwMode="auto">
          <a:xfrm rot="3475492">
            <a:off x="3347973" y="1408753"/>
            <a:ext cx="18034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dirty="0"/>
              <a:t>3 stream widths upstream (600’)</a:t>
            </a:r>
          </a:p>
        </p:txBody>
      </p:sp>
      <p:sp>
        <p:nvSpPr>
          <p:cNvPr id="3106" name="Text Box 34"/>
          <p:cNvSpPr txBox="1">
            <a:spLocks noChangeArrowheads="1"/>
          </p:cNvSpPr>
          <p:nvPr/>
        </p:nvSpPr>
        <p:spPr bwMode="auto">
          <a:xfrm rot="20636747">
            <a:off x="1153488" y="377924"/>
            <a:ext cx="19102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5 stream widths downstream (1000’)</a:t>
            </a:r>
          </a:p>
        </p:txBody>
      </p:sp>
      <p:sp>
        <p:nvSpPr>
          <p:cNvPr id="3107" name="Line 35"/>
          <p:cNvSpPr>
            <a:spLocks noChangeShapeType="1"/>
          </p:cNvSpPr>
          <p:nvPr/>
        </p:nvSpPr>
        <p:spPr bwMode="auto">
          <a:xfrm>
            <a:off x="995363" y="1843088"/>
            <a:ext cx="80962" cy="41433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8" name="Text Box 36"/>
          <p:cNvSpPr txBox="1">
            <a:spLocks noChangeArrowheads="1"/>
          </p:cNvSpPr>
          <p:nvPr/>
        </p:nvSpPr>
        <p:spPr bwMode="auto">
          <a:xfrm>
            <a:off x="366713" y="1905000"/>
            <a:ext cx="7762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t>150’</a:t>
            </a:r>
          </a:p>
        </p:txBody>
      </p:sp>
      <p:sp>
        <p:nvSpPr>
          <p:cNvPr id="3109" name="AutoShape 37"/>
          <p:cNvSpPr>
            <a:spLocks noChangeArrowheads="1"/>
          </p:cNvSpPr>
          <p:nvPr/>
        </p:nvSpPr>
        <p:spPr bwMode="auto">
          <a:xfrm>
            <a:off x="4343400" y="4279900"/>
            <a:ext cx="304800" cy="2286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0" name="AutoShape 38"/>
          <p:cNvSpPr>
            <a:spLocks noChangeArrowheads="1"/>
          </p:cNvSpPr>
          <p:nvPr/>
        </p:nvSpPr>
        <p:spPr bwMode="auto">
          <a:xfrm>
            <a:off x="685800" y="4343400"/>
            <a:ext cx="228600" cy="2286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1" name="Oval 39"/>
          <p:cNvSpPr>
            <a:spLocks noChangeArrowheads="1"/>
          </p:cNvSpPr>
          <p:nvPr/>
        </p:nvSpPr>
        <p:spPr bwMode="auto">
          <a:xfrm>
            <a:off x="685800" y="4724400"/>
            <a:ext cx="304800" cy="152400"/>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2" name="Line 40"/>
          <p:cNvSpPr>
            <a:spLocks noChangeShapeType="1"/>
          </p:cNvSpPr>
          <p:nvPr/>
        </p:nvSpPr>
        <p:spPr bwMode="auto">
          <a:xfrm>
            <a:off x="685800" y="5105400"/>
            <a:ext cx="3048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3" name="Line 41"/>
          <p:cNvSpPr>
            <a:spLocks noChangeShapeType="1"/>
          </p:cNvSpPr>
          <p:nvPr/>
        </p:nvSpPr>
        <p:spPr bwMode="auto">
          <a:xfrm>
            <a:off x="685800" y="5410200"/>
            <a:ext cx="304800" cy="0"/>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4" name="Line 42"/>
          <p:cNvSpPr>
            <a:spLocks noChangeShapeType="1"/>
          </p:cNvSpPr>
          <p:nvPr/>
        </p:nvSpPr>
        <p:spPr bwMode="auto">
          <a:xfrm>
            <a:off x="685800" y="5715000"/>
            <a:ext cx="3048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5" name="Text Box 43"/>
          <p:cNvSpPr txBox="1">
            <a:spLocks noChangeArrowheads="1"/>
          </p:cNvSpPr>
          <p:nvPr/>
        </p:nvSpPr>
        <p:spPr bwMode="auto">
          <a:xfrm>
            <a:off x="1219200" y="4648200"/>
            <a:ext cx="13335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t>Point bar</a:t>
            </a:r>
          </a:p>
        </p:txBody>
      </p:sp>
      <p:sp>
        <p:nvSpPr>
          <p:cNvPr id="3116" name="Text Box 44"/>
          <p:cNvSpPr txBox="1">
            <a:spLocks noChangeArrowheads="1"/>
          </p:cNvSpPr>
          <p:nvPr/>
        </p:nvSpPr>
        <p:spPr bwMode="auto">
          <a:xfrm>
            <a:off x="1219199" y="4134220"/>
            <a:ext cx="20574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t>Site for measuring stream width</a:t>
            </a:r>
          </a:p>
        </p:txBody>
      </p:sp>
      <p:sp>
        <p:nvSpPr>
          <p:cNvPr id="3117" name="Text Box 45"/>
          <p:cNvSpPr txBox="1">
            <a:spLocks noChangeArrowheads="1"/>
          </p:cNvSpPr>
          <p:nvPr/>
        </p:nvSpPr>
        <p:spPr bwMode="auto">
          <a:xfrm>
            <a:off x="1219200" y="4953000"/>
            <a:ext cx="1143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a:t>OHWM</a:t>
            </a:r>
          </a:p>
        </p:txBody>
      </p:sp>
      <p:sp>
        <p:nvSpPr>
          <p:cNvPr id="3118" name="Text Box 46"/>
          <p:cNvSpPr txBox="1">
            <a:spLocks noChangeArrowheads="1"/>
          </p:cNvSpPr>
          <p:nvPr/>
        </p:nvSpPr>
        <p:spPr bwMode="auto">
          <a:xfrm>
            <a:off x="1206748" y="5256213"/>
            <a:ext cx="24508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t>Edge of standard buffer</a:t>
            </a:r>
          </a:p>
        </p:txBody>
      </p:sp>
      <p:sp>
        <p:nvSpPr>
          <p:cNvPr id="3119" name="Text Box 47"/>
          <p:cNvSpPr txBox="1">
            <a:spLocks noChangeArrowheads="1"/>
          </p:cNvSpPr>
          <p:nvPr/>
        </p:nvSpPr>
        <p:spPr bwMode="auto">
          <a:xfrm>
            <a:off x="1234534" y="5563990"/>
            <a:ext cx="27628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t>Edge of augmented buffer on outer bend subject to erosion</a:t>
            </a:r>
          </a:p>
        </p:txBody>
      </p:sp>
      <p:sp>
        <p:nvSpPr>
          <p:cNvPr id="3121" name="Freeform 49"/>
          <p:cNvSpPr>
            <a:spLocks/>
          </p:cNvSpPr>
          <p:nvPr/>
        </p:nvSpPr>
        <p:spPr bwMode="auto">
          <a:xfrm>
            <a:off x="2033588" y="2455863"/>
            <a:ext cx="993775" cy="304800"/>
          </a:xfrm>
          <a:custGeom>
            <a:avLst/>
            <a:gdLst>
              <a:gd name="T0" fmla="*/ 0 w 626"/>
              <a:gd name="T1" fmla="*/ 36 h 192"/>
              <a:gd name="T2" fmla="*/ 89 w 626"/>
              <a:gd name="T3" fmla="*/ 19 h 192"/>
              <a:gd name="T4" fmla="*/ 296 w 626"/>
              <a:gd name="T5" fmla="*/ 19 h 192"/>
              <a:gd name="T6" fmla="*/ 397 w 626"/>
              <a:gd name="T7" fmla="*/ 41 h 192"/>
              <a:gd name="T8" fmla="*/ 430 w 626"/>
              <a:gd name="T9" fmla="*/ 52 h 192"/>
              <a:gd name="T10" fmla="*/ 441 w 626"/>
              <a:gd name="T11" fmla="*/ 64 h 192"/>
              <a:gd name="T12" fmla="*/ 453 w 626"/>
              <a:gd name="T13" fmla="*/ 75 h 192"/>
              <a:gd name="T14" fmla="*/ 486 w 626"/>
              <a:gd name="T15" fmla="*/ 86 h 192"/>
              <a:gd name="T16" fmla="*/ 564 w 626"/>
              <a:gd name="T17" fmla="*/ 147 h 192"/>
              <a:gd name="T18" fmla="*/ 609 w 626"/>
              <a:gd name="T19" fmla="*/ 187 h 192"/>
              <a:gd name="T20" fmla="*/ 626 w 626"/>
              <a:gd name="T21"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6" h="192">
                <a:moveTo>
                  <a:pt x="0" y="36"/>
                </a:moveTo>
                <a:cubicBezTo>
                  <a:pt x="31" y="24"/>
                  <a:pt x="55" y="22"/>
                  <a:pt x="89" y="19"/>
                </a:cubicBezTo>
                <a:cubicBezTo>
                  <a:pt x="158" y="0"/>
                  <a:pt x="227" y="12"/>
                  <a:pt x="296" y="19"/>
                </a:cubicBezTo>
                <a:cubicBezTo>
                  <a:pt x="332" y="27"/>
                  <a:pt x="359" y="37"/>
                  <a:pt x="397" y="41"/>
                </a:cubicBezTo>
                <a:cubicBezTo>
                  <a:pt x="408" y="45"/>
                  <a:pt x="420" y="46"/>
                  <a:pt x="430" y="52"/>
                </a:cubicBezTo>
                <a:cubicBezTo>
                  <a:pt x="435" y="55"/>
                  <a:pt x="437" y="60"/>
                  <a:pt x="441" y="64"/>
                </a:cubicBezTo>
                <a:cubicBezTo>
                  <a:pt x="445" y="68"/>
                  <a:pt x="448" y="72"/>
                  <a:pt x="453" y="75"/>
                </a:cubicBezTo>
                <a:cubicBezTo>
                  <a:pt x="463" y="81"/>
                  <a:pt x="476" y="80"/>
                  <a:pt x="486" y="86"/>
                </a:cubicBezTo>
                <a:cubicBezTo>
                  <a:pt x="519" y="104"/>
                  <a:pt x="538" y="121"/>
                  <a:pt x="564" y="147"/>
                </a:cubicBezTo>
                <a:cubicBezTo>
                  <a:pt x="584" y="167"/>
                  <a:pt x="570" y="175"/>
                  <a:pt x="609" y="187"/>
                </a:cubicBezTo>
                <a:cubicBezTo>
                  <a:pt x="615" y="189"/>
                  <a:pt x="626" y="192"/>
                  <a:pt x="626" y="192"/>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2" name="Line 50"/>
          <p:cNvSpPr>
            <a:spLocks noChangeShapeType="1"/>
          </p:cNvSpPr>
          <p:nvPr/>
        </p:nvSpPr>
        <p:spPr bwMode="auto">
          <a:xfrm flipH="1">
            <a:off x="5867400" y="4038600"/>
            <a:ext cx="152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3" name="Text Box 51"/>
          <p:cNvSpPr txBox="1">
            <a:spLocks noChangeArrowheads="1"/>
          </p:cNvSpPr>
          <p:nvPr/>
        </p:nvSpPr>
        <p:spPr bwMode="auto">
          <a:xfrm>
            <a:off x="5867400" y="3505200"/>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No point bar</a:t>
            </a:r>
          </a:p>
        </p:txBody>
      </p:sp>
      <p:sp>
        <p:nvSpPr>
          <p:cNvPr id="3125" name="Line 53"/>
          <p:cNvSpPr>
            <a:spLocks noChangeShapeType="1"/>
          </p:cNvSpPr>
          <p:nvPr/>
        </p:nvSpPr>
        <p:spPr bwMode="auto">
          <a:xfrm>
            <a:off x="2057400" y="1219200"/>
            <a:ext cx="152400" cy="533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6" name="Text Box 54"/>
          <p:cNvSpPr txBox="1">
            <a:spLocks noChangeArrowheads="1"/>
          </p:cNvSpPr>
          <p:nvPr/>
        </p:nvSpPr>
        <p:spPr bwMode="auto">
          <a:xfrm>
            <a:off x="2133600" y="1371600"/>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t>225’</a:t>
            </a:r>
          </a:p>
        </p:txBody>
      </p:sp>
      <p:sp>
        <p:nvSpPr>
          <p:cNvPr id="3128" name="Line 56"/>
          <p:cNvSpPr>
            <a:spLocks noChangeShapeType="1"/>
          </p:cNvSpPr>
          <p:nvPr/>
        </p:nvSpPr>
        <p:spPr bwMode="auto">
          <a:xfrm flipH="1">
            <a:off x="4330700" y="4210050"/>
            <a:ext cx="311150" cy="3873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4" name="Freeform 62"/>
          <p:cNvSpPr>
            <a:spLocks/>
          </p:cNvSpPr>
          <p:nvPr/>
        </p:nvSpPr>
        <p:spPr bwMode="auto">
          <a:xfrm>
            <a:off x="3276600" y="1143000"/>
            <a:ext cx="762000" cy="1143000"/>
          </a:xfrm>
          <a:custGeom>
            <a:avLst/>
            <a:gdLst>
              <a:gd name="T0" fmla="*/ 0 w 480"/>
              <a:gd name="T1" fmla="*/ 0 h 720"/>
              <a:gd name="T2" fmla="*/ 240 w 480"/>
              <a:gd name="T3" fmla="*/ 96 h 720"/>
              <a:gd name="T4" fmla="*/ 384 w 480"/>
              <a:gd name="T5" fmla="*/ 240 h 720"/>
              <a:gd name="T6" fmla="*/ 480 w 480"/>
              <a:gd name="T7" fmla="*/ 576 h 720"/>
              <a:gd name="T8" fmla="*/ 480 w 480"/>
              <a:gd name="T9" fmla="*/ 720 h 720"/>
            </a:gdLst>
            <a:ahLst/>
            <a:cxnLst>
              <a:cxn ang="0">
                <a:pos x="T0" y="T1"/>
              </a:cxn>
              <a:cxn ang="0">
                <a:pos x="T2" y="T3"/>
              </a:cxn>
              <a:cxn ang="0">
                <a:pos x="T4" y="T5"/>
              </a:cxn>
              <a:cxn ang="0">
                <a:pos x="T6" y="T7"/>
              </a:cxn>
              <a:cxn ang="0">
                <a:pos x="T8" y="T9"/>
              </a:cxn>
            </a:cxnLst>
            <a:rect l="0" t="0" r="r" b="b"/>
            <a:pathLst>
              <a:path w="480" h="720">
                <a:moveTo>
                  <a:pt x="0" y="0"/>
                </a:moveTo>
                <a:lnTo>
                  <a:pt x="240" y="96"/>
                </a:lnTo>
                <a:lnTo>
                  <a:pt x="384" y="240"/>
                </a:lnTo>
                <a:lnTo>
                  <a:pt x="480" y="576"/>
                </a:lnTo>
                <a:lnTo>
                  <a:pt x="480" y="720"/>
                </a:lnTo>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5" name="Freeform 63"/>
          <p:cNvSpPr>
            <a:spLocks/>
          </p:cNvSpPr>
          <p:nvPr/>
        </p:nvSpPr>
        <p:spPr bwMode="auto">
          <a:xfrm>
            <a:off x="1066800" y="1066800"/>
            <a:ext cx="2209800" cy="457200"/>
          </a:xfrm>
          <a:custGeom>
            <a:avLst/>
            <a:gdLst>
              <a:gd name="T0" fmla="*/ 1392 w 1392"/>
              <a:gd name="T1" fmla="*/ 48 h 288"/>
              <a:gd name="T2" fmla="*/ 1200 w 1392"/>
              <a:gd name="T3" fmla="*/ 0 h 288"/>
              <a:gd name="T4" fmla="*/ 864 w 1392"/>
              <a:gd name="T5" fmla="*/ 0 h 288"/>
              <a:gd name="T6" fmla="*/ 576 w 1392"/>
              <a:gd name="T7" fmla="*/ 48 h 288"/>
              <a:gd name="T8" fmla="*/ 336 w 1392"/>
              <a:gd name="T9" fmla="*/ 192 h 288"/>
              <a:gd name="T10" fmla="*/ 0 w 1392"/>
              <a:gd name="T11" fmla="*/ 288 h 288"/>
            </a:gdLst>
            <a:ahLst/>
            <a:cxnLst>
              <a:cxn ang="0">
                <a:pos x="T0" y="T1"/>
              </a:cxn>
              <a:cxn ang="0">
                <a:pos x="T2" y="T3"/>
              </a:cxn>
              <a:cxn ang="0">
                <a:pos x="T4" y="T5"/>
              </a:cxn>
              <a:cxn ang="0">
                <a:pos x="T6" y="T7"/>
              </a:cxn>
              <a:cxn ang="0">
                <a:pos x="T8" y="T9"/>
              </a:cxn>
              <a:cxn ang="0">
                <a:pos x="T10" y="T11"/>
              </a:cxn>
            </a:cxnLst>
            <a:rect l="0" t="0" r="r" b="b"/>
            <a:pathLst>
              <a:path w="1392" h="288">
                <a:moveTo>
                  <a:pt x="1392" y="48"/>
                </a:moveTo>
                <a:lnTo>
                  <a:pt x="1200" y="0"/>
                </a:lnTo>
                <a:lnTo>
                  <a:pt x="864" y="0"/>
                </a:lnTo>
                <a:lnTo>
                  <a:pt x="576" y="48"/>
                </a:lnTo>
                <a:lnTo>
                  <a:pt x="336" y="192"/>
                </a:lnTo>
                <a:lnTo>
                  <a:pt x="0" y="288"/>
                </a:lnTo>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7" name="Line 65"/>
          <p:cNvSpPr>
            <a:spLocks noChangeShapeType="1"/>
          </p:cNvSpPr>
          <p:nvPr/>
        </p:nvSpPr>
        <p:spPr bwMode="auto">
          <a:xfrm flipV="1">
            <a:off x="3994150" y="2266950"/>
            <a:ext cx="133350" cy="31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8" name="Line 66"/>
          <p:cNvSpPr>
            <a:spLocks noChangeShapeType="1"/>
          </p:cNvSpPr>
          <p:nvPr/>
        </p:nvSpPr>
        <p:spPr bwMode="auto">
          <a:xfrm>
            <a:off x="1060450" y="1479550"/>
            <a:ext cx="38100" cy="10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9" name="Line 67"/>
          <p:cNvSpPr>
            <a:spLocks noChangeShapeType="1"/>
          </p:cNvSpPr>
          <p:nvPr/>
        </p:nvSpPr>
        <p:spPr bwMode="auto">
          <a:xfrm>
            <a:off x="1231900" y="2768600"/>
            <a:ext cx="76200" cy="381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0" name="Text Box 68"/>
          <p:cNvSpPr txBox="1">
            <a:spLocks noChangeArrowheads="1"/>
          </p:cNvSpPr>
          <p:nvPr/>
        </p:nvSpPr>
        <p:spPr bwMode="auto">
          <a:xfrm>
            <a:off x="3141428" y="210234"/>
            <a:ext cx="15557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Apex</a:t>
            </a:r>
            <a:r>
              <a:rPr lang="en-US" altLang="en-US" dirty="0"/>
              <a:t> of </a:t>
            </a:r>
            <a:r>
              <a:rPr lang="en-US" altLang="en-US" sz="1600" dirty="0"/>
              <a:t>point</a:t>
            </a:r>
            <a:r>
              <a:rPr lang="en-US" altLang="en-US" dirty="0"/>
              <a:t> bar</a:t>
            </a:r>
          </a:p>
        </p:txBody>
      </p:sp>
      <p:sp>
        <p:nvSpPr>
          <p:cNvPr id="43" name="AutoShape 9">
            <a:extLst>
              <a:ext uri="{FF2B5EF4-FFF2-40B4-BE49-F238E27FC236}">
                <a16:creationId xmlns:a16="http://schemas.microsoft.com/office/drawing/2014/main" id="{56AE05FB-8121-4D2F-A052-71DF5B295E54}"/>
              </a:ext>
            </a:extLst>
          </p:cNvPr>
          <p:cNvSpPr>
            <a:spLocks noChangeArrowheads="1"/>
          </p:cNvSpPr>
          <p:nvPr/>
        </p:nvSpPr>
        <p:spPr bwMode="auto">
          <a:xfrm rot="15263940">
            <a:off x="1198473" y="1998383"/>
            <a:ext cx="418128" cy="914400"/>
          </a:xfrm>
          <a:prstGeom prst="upArrow">
            <a:avLst>
              <a:gd name="adj1" fmla="val 50000"/>
              <a:gd name="adj2" fmla="val 75000"/>
            </a:avLst>
          </a:prstGeom>
          <a:solidFill>
            <a:srgbClr val="8BE1FF"/>
          </a:solidFill>
          <a:ln w="9525">
            <a:solidFill>
              <a:schemeClr val="tx1"/>
            </a:solidFill>
            <a:miter lim="800000"/>
            <a:headEnd/>
            <a:tailEnd/>
          </a:ln>
          <a:effectLst/>
        </p:spPr>
        <p:txBody>
          <a:bodyPr wrap="none" anchor="ctr"/>
          <a:lstStyle/>
          <a:p>
            <a:endParaRPr lang="en-US"/>
          </a:p>
        </p:txBody>
      </p:sp>
      <p:sp>
        <p:nvSpPr>
          <p:cNvPr id="44" name="AutoShape 9">
            <a:extLst>
              <a:ext uri="{FF2B5EF4-FFF2-40B4-BE49-F238E27FC236}">
                <a16:creationId xmlns:a16="http://schemas.microsoft.com/office/drawing/2014/main" id="{92B2B0E7-CD9A-4B00-AC30-3016FFF3731F}"/>
              </a:ext>
            </a:extLst>
          </p:cNvPr>
          <p:cNvSpPr>
            <a:spLocks noChangeArrowheads="1"/>
          </p:cNvSpPr>
          <p:nvPr/>
        </p:nvSpPr>
        <p:spPr bwMode="auto">
          <a:xfrm rot="19359140">
            <a:off x="3518061" y="3118276"/>
            <a:ext cx="418128" cy="914400"/>
          </a:xfrm>
          <a:prstGeom prst="upArrow">
            <a:avLst>
              <a:gd name="adj1" fmla="val 50000"/>
              <a:gd name="adj2" fmla="val 75000"/>
            </a:avLst>
          </a:prstGeom>
          <a:solidFill>
            <a:srgbClr val="8BE1FF"/>
          </a:solidFill>
          <a:ln w="9525">
            <a:solidFill>
              <a:schemeClr val="tx1"/>
            </a:solidFill>
            <a:miter lim="800000"/>
            <a:headEnd/>
            <a:tailEnd/>
          </a:ln>
          <a:effectLst/>
        </p:spPr>
        <p:txBody>
          <a:bodyPr wrap="none" anchor="ctr"/>
          <a:lstStyle/>
          <a:p>
            <a:endParaRPr lang="en-US"/>
          </a:p>
        </p:txBody>
      </p:sp>
      <p:sp>
        <p:nvSpPr>
          <p:cNvPr id="45" name="Text Box 11">
            <a:extLst>
              <a:ext uri="{FF2B5EF4-FFF2-40B4-BE49-F238E27FC236}">
                <a16:creationId xmlns:a16="http://schemas.microsoft.com/office/drawing/2014/main" id="{EB185E77-86F4-4A60-B255-C5357A93EC85}"/>
              </a:ext>
            </a:extLst>
          </p:cNvPr>
          <p:cNvSpPr txBox="1">
            <a:spLocks noChangeArrowheads="1"/>
          </p:cNvSpPr>
          <p:nvPr/>
        </p:nvSpPr>
        <p:spPr bwMode="auto">
          <a:xfrm rot="3191535">
            <a:off x="3506517" y="3585507"/>
            <a:ext cx="609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100" dirty="0"/>
              <a:t>flow</a:t>
            </a:r>
          </a:p>
        </p:txBody>
      </p:sp>
      <p:sp>
        <p:nvSpPr>
          <p:cNvPr id="46" name="Text Box 11">
            <a:extLst>
              <a:ext uri="{FF2B5EF4-FFF2-40B4-BE49-F238E27FC236}">
                <a16:creationId xmlns:a16="http://schemas.microsoft.com/office/drawing/2014/main" id="{622298EB-33CC-4C90-9C9F-D7C5A7FC2FB4}"/>
              </a:ext>
            </a:extLst>
          </p:cNvPr>
          <p:cNvSpPr txBox="1">
            <a:spLocks noChangeArrowheads="1"/>
          </p:cNvSpPr>
          <p:nvPr/>
        </p:nvSpPr>
        <p:spPr bwMode="auto">
          <a:xfrm rot="20733203">
            <a:off x="1264937" y="2298732"/>
            <a:ext cx="609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100" dirty="0"/>
              <a:t>flow</a:t>
            </a:r>
          </a:p>
        </p:txBody>
      </p:sp>
    </p:spTree>
    <p:extLst>
      <p:ext uri="{BB962C8B-B14F-4D97-AF65-F5344CB8AC3E}">
        <p14:creationId xmlns:p14="http://schemas.microsoft.com/office/powerpoint/2010/main" val="3478770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2"/>
          <p:cNvSpPr>
            <a:spLocks/>
          </p:cNvSpPr>
          <p:nvPr/>
        </p:nvSpPr>
        <p:spPr bwMode="auto">
          <a:xfrm>
            <a:off x="1371600" y="1676400"/>
            <a:ext cx="6996113" cy="3124200"/>
          </a:xfrm>
          <a:custGeom>
            <a:avLst/>
            <a:gdLst>
              <a:gd name="T0" fmla="*/ 0 w 4407"/>
              <a:gd name="T1" fmla="*/ 318 h 1968"/>
              <a:gd name="T2" fmla="*/ 240 w 4407"/>
              <a:gd name="T3" fmla="*/ 240 h 1968"/>
              <a:gd name="T4" fmla="*/ 257 w 4407"/>
              <a:gd name="T5" fmla="*/ 207 h 1968"/>
              <a:gd name="T6" fmla="*/ 291 w 4407"/>
              <a:gd name="T7" fmla="*/ 184 h 1968"/>
              <a:gd name="T8" fmla="*/ 330 w 4407"/>
              <a:gd name="T9" fmla="*/ 140 h 1968"/>
              <a:gd name="T10" fmla="*/ 386 w 4407"/>
              <a:gd name="T11" fmla="*/ 112 h 1968"/>
              <a:gd name="T12" fmla="*/ 414 w 4407"/>
              <a:gd name="T13" fmla="*/ 95 h 1968"/>
              <a:gd name="T14" fmla="*/ 464 w 4407"/>
              <a:gd name="T15" fmla="*/ 56 h 1968"/>
              <a:gd name="T16" fmla="*/ 677 w 4407"/>
              <a:gd name="T17" fmla="*/ 0 h 1968"/>
              <a:gd name="T18" fmla="*/ 889 w 4407"/>
              <a:gd name="T19" fmla="*/ 39 h 1968"/>
              <a:gd name="T20" fmla="*/ 1034 w 4407"/>
              <a:gd name="T21" fmla="*/ 44 h 1968"/>
              <a:gd name="T22" fmla="*/ 1152 w 4407"/>
              <a:gd name="T23" fmla="*/ 123 h 1968"/>
              <a:gd name="T24" fmla="*/ 1213 w 4407"/>
              <a:gd name="T25" fmla="*/ 223 h 1968"/>
              <a:gd name="T26" fmla="*/ 1241 w 4407"/>
              <a:gd name="T27" fmla="*/ 291 h 1968"/>
              <a:gd name="T28" fmla="*/ 1264 w 4407"/>
              <a:gd name="T29" fmla="*/ 318 h 1968"/>
              <a:gd name="T30" fmla="*/ 1292 w 4407"/>
              <a:gd name="T31" fmla="*/ 414 h 1968"/>
              <a:gd name="T32" fmla="*/ 1308 w 4407"/>
              <a:gd name="T33" fmla="*/ 425 h 1968"/>
              <a:gd name="T34" fmla="*/ 1320 w 4407"/>
              <a:gd name="T35" fmla="*/ 436 h 1968"/>
              <a:gd name="T36" fmla="*/ 1353 w 4407"/>
              <a:gd name="T37" fmla="*/ 481 h 1968"/>
              <a:gd name="T38" fmla="*/ 1415 w 4407"/>
              <a:gd name="T39" fmla="*/ 732 h 1968"/>
              <a:gd name="T40" fmla="*/ 1459 w 4407"/>
              <a:gd name="T41" fmla="*/ 889 h 1968"/>
              <a:gd name="T42" fmla="*/ 1476 w 4407"/>
              <a:gd name="T43" fmla="*/ 928 h 1968"/>
              <a:gd name="T44" fmla="*/ 1499 w 4407"/>
              <a:gd name="T45" fmla="*/ 962 h 1968"/>
              <a:gd name="T46" fmla="*/ 1571 w 4407"/>
              <a:gd name="T47" fmla="*/ 1045 h 1968"/>
              <a:gd name="T48" fmla="*/ 1644 w 4407"/>
              <a:gd name="T49" fmla="*/ 1135 h 1968"/>
              <a:gd name="T50" fmla="*/ 1678 w 4407"/>
              <a:gd name="T51" fmla="*/ 1168 h 1968"/>
              <a:gd name="T52" fmla="*/ 1778 w 4407"/>
              <a:gd name="T53" fmla="*/ 1280 h 1968"/>
              <a:gd name="T54" fmla="*/ 1834 w 4407"/>
              <a:gd name="T55" fmla="*/ 1342 h 1968"/>
              <a:gd name="T56" fmla="*/ 1896 w 4407"/>
              <a:gd name="T57" fmla="*/ 1398 h 1968"/>
              <a:gd name="T58" fmla="*/ 1912 w 4407"/>
              <a:gd name="T59" fmla="*/ 1459 h 1968"/>
              <a:gd name="T60" fmla="*/ 2019 w 4407"/>
              <a:gd name="T61" fmla="*/ 1521 h 1968"/>
              <a:gd name="T62" fmla="*/ 2097 w 4407"/>
              <a:gd name="T63" fmla="*/ 1605 h 1968"/>
              <a:gd name="T64" fmla="*/ 2153 w 4407"/>
              <a:gd name="T65" fmla="*/ 1627 h 1968"/>
              <a:gd name="T66" fmla="*/ 2231 w 4407"/>
              <a:gd name="T67" fmla="*/ 1672 h 1968"/>
              <a:gd name="T68" fmla="*/ 2315 w 4407"/>
              <a:gd name="T69" fmla="*/ 1733 h 1968"/>
              <a:gd name="T70" fmla="*/ 2388 w 4407"/>
              <a:gd name="T71" fmla="*/ 1789 h 1968"/>
              <a:gd name="T72" fmla="*/ 2528 w 4407"/>
              <a:gd name="T73" fmla="*/ 1840 h 1968"/>
              <a:gd name="T74" fmla="*/ 2606 w 4407"/>
              <a:gd name="T75" fmla="*/ 1890 h 1968"/>
              <a:gd name="T76" fmla="*/ 2684 w 4407"/>
              <a:gd name="T77" fmla="*/ 1895 h 1968"/>
              <a:gd name="T78" fmla="*/ 2740 w 4407"/>
              <a:gd name="T79" fmla="*/ 1918 h 1968"/>
              <a:gd name="T80" fmla="*/ 2919 w 4407"/>
              <a:gd name="T81" fmla="*/ 1968 h 1968"/>
              <a:gd name="T82" fmla="*/ 3064 w 4407"/>
              <a:gd name="T83" fmla="*/ 1963 h 1968"/>
              <a:gd name="T84" fmla="*/ 3187 w 4407"/>
              <a:gd name="T85" fmla="*/ 1935 h 1968"/>
              <a:gd name="T86" fmla="*/ 3406 w 4407"/>
              <a:gd name="T87" fmla="*/ 1918 h 1968"/>
              <a:gd name="T88" fmla="*/ 3517 w 4407"/>
              <a:gd name="T89" fmla="*/ 1890 h 1968"/>
              <a:gd name="T90" fmla="*/ 3668 w 4407"/>
              <a:gd name="T91" fmla="*/ 1828 h 1968"/>
              <a:gd name="T92" fmla="*/ 3803 w 4407"/>
              <a:gd name="T93" fmla="*/ 1739 h 1968"/>
              <a:gd name="T94" fmla="*/ 3831 w 4407"/>
              <a:gd name="T95" fmla="*/ 1711 h 1968"/>
              <a:gd name="T96" fmla="*/ 3909 w 4407"/>
              <a:gd name="T97" fmla="*/ 1644 h 1968"/>
              <a:gd name="T98" fmla="*/ 3942 w 4407"/>
              <a:gd name="T99" fmla="*/ 1610 h 1968"/>
              <a:gd name="T100" fmla="*/ 3965 w 4407"/>
              <a:gd name="T101" fmla="*/ 1593 h 1968"/>
              <a:gd name="T102" fmla="*/ 3998 w 4407"/>
              <a:gd name="T103" fmla="*/ 1543 h 1968"/>
              <a:gd name="T104" fmla="*/ 4071 w 4407"/>
              <a:gd name="T105" fmla="*/ 1415 h 1968"/>
              <a:gd name="T106" fmla="*/ 4133 w 4407"/>
              <a:gd name="T107" fmla="*/ 1353 h 1968"/>
              <a:gd name="T108" fmla="*/ 4250 w 4407"/>
              <a:gd name="T109" fmla="*/ 1213 h 1968"/>
              <a:gd name="T110" fmla="*/ 4289 w 4407"/>
              <a:gd name="T111" fmla="*/ 1174 h 1968"/>
              <a:gd name="T112" fmla="*/ 4295 w 4407"/>
              <a:gd name="T113" fmla="*/ 1157 h 1968"/>
              <a:gd name="T114" fmla="*/ 4317 w 4407"/>
              <a:gd name="T115" fmla="*/ 1141 h 1968"/>
              <a:gd name="T116" fmla="*/ 4401 w 4407"/>
              <a:gd name="T117" fmla="*/ 1017 h 1968"/>
              <a:gd name="T118" fmla="*/ 4407 w 4407"/>
              <a:gd name="T119" fmla="*/ 1001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07" h="1968">
                <a:moveTo>
                  <a:pt x="0" y="318"/>
                </a:moveTo>
                <a:cubicBezTo>
                  <a:pt x="86" y="308"/>
                  <a:pt x="168" y="289"/>
                  <a:pt x="240" y="240"/>
                </a:cubicBezTo>
                <a:cubicBezTo>
                  <a:pt x="247" y="230"/>
                  <a:pt x="248" y="216"/>
                  <a:pt x="257" y="207"/>
                </a:cubicBezTo>
                <a:cubicBezTo>
                  <a:pt x="267" y="197"/>
                  <a:pt x="280" y="192"/>
                  <a:pt x="291" y="184"/>
                </a:cubicBezTo>
                <a:cubicBezTo>
                  <a:pt x="307" y="173"/>
                  <a:pt x="317" y="153"/>
                  <a:pt x="330" y="140"/>
                </a:cubicBezTo>
                <a:cubicBezTo>
                  <a:pt x="344" y="126"/>
                  <a:pt x="368" y="120"/>
                  <a:pt x="386" y="112"/>
                </a:cubicBezTo>
                <a:cubicBezTo>
                  <a:pt x="417" y="78"/>
                  <a:pt x="374" y="121"/>
                  <a:pt x="414" y="95"/>
                </a:cubicBezTo>
                <a:cubicBezTo>
                  <a:pt x="440" y="78"/>
                  <a:pt x="425" y="67"/>
                  <a:pt x="464" y="56"/>
                </a:cubicBezTo>
                <a:cubicBezTo>
                  <a:pt x="535" y="37"/>
                  <a:pt x="605" y="16"/>
                  <a:pt x="677" y="0"/>
                </a:cubicBezTo>
                <a:cubicBezTo>
                  <a:pt x="758" y="4"/>
                  <a:pt x="814" y="18"/>
                  <a:pt x="889" y="39"/>
                </a:cubicBezTo>
                <a:cubicBezTo>
                  <a:pt x="936" y="52"/>
                  <a:pt x="986" y="42"/>
                  <a:pt x="1034" y="44"/>
                </a:cubicBezTo>
                <a:cubicBezTo>
                  <a:pt x="1074" y="58"/>
                  <a:pt x="1126" y="89"/>
                  <a:pt x="1152" y="123"/>
                </a:cubicBezTo>
                <a:cubicBezTo>
                  <a:pt x="1177" y="155"/>
                  <a:pt x="1191" y="190"/>
                  <a:pt x="1213" y="223"/>
                </a:cubicBezTo>
                <a:cubicBezTo>
                  <a:pt x="1226" y="243"/>
                  <a:pt x="1229" y="271"/>
                  <a:pt x="1241" y="291"/>
                </a:cubicBezTo>
                <a:cubicBezTo>
                  <a:pt x="1247" y="301"/>
                  <a:pt x="1257" y="308"/>
                  <a:pt x="1264" y="318"/>
                </a:cubicBezTo>
                <a:cubicBezTo>
                  <a:pt x="1270" y="339"/>
                  <a:pt x="1280" y="399"/>
                  <a:pt x="1292" y="414"/>
                </a:cubicBezTo>
                <a:cubicBezTo>
                  <a:pt x="1296" y="419"/>
                  <a:pt x="1303" y="421"/>
                  <a:pt x="1308" y="425"/>
                </a:cubicBezTo>
                <a:cubicBezTo>
                  <a:pt x="1312" y="428"/>
                  <a:pt x="1317" y="432"/>
                  <a:pt x="1320" y="436"/>
                </a:cubicBezTo>
                <a:cubicBezTo>
                  <a:pt x="1370" y="501"/>
                  <a:pt x="1323" y="448"/>
                  <a:pt x="1353" y="481"/>
                </a:cubicBezTo>
                <a:cubicBezTo>
                  <a:pt x="1383" y="562"/>
                  <a:pt x="1364" y="657"/>
                  <a:pt x="1415" y="732"/>
                </a:cubicBezTo>
                <a:cubicBezTo>
                  <a:pt x="1425" y="786"/>
                  <a:pt x="1439" y="838"/>
                  <a:pt x="1459" y="889"/>
                </a:cubicBezTo>
                <a:cubicBezTo>
                  <a:pt x="1464" y="902"/>
                  <a:pt x="1469" y="916"/>
                  <a:pt x="1476" y="928"/>
                </a:cubicBezTo>
                <a:cubicBezTo>
                  <a:pt x="1483" y="940"/>
                  <a:pt x="1499" y="962"/>
                  <a:pt x="1499" y="962"/>
                </a:cubicBezTo>
                <a:cubicBezTo>
                  <a:pt x="1512" y="1005"/>
                  <a:pt x="1535" y="1020"/>
                  <a:pt x="1571" y="1045"/>
                </a:cubicBezTo>
                <a:cubicBezTo>
                  <a:pt x="1590" y="1071"/>
                  <a:pt x="1621" y="1110"/>
                  <a:pt x="1644" y="1135"/>
                </a:cubicBezTo>
                <a:cubicBezTo>
                  <a:pt x="1655" y="1147"/>
                  <a:pt x="1678" y="1168"/>
                  <a:pt x="1678" y="1168"/>
                </a:cubicBezTo>
                <a:cubicBezTo>
                  <a:pt x="1692" y="1215"/>
                  <a:pt x="1729" y="1266"/>
                  <a:pt x="1778" y="1280"/>
                </a:cubicBezTo>
                <a:cubicBezTo>
                  <a:pt x="1802" y="1297"/>
                  <a:pt x="1811" y="1324"/>
                  <a:pt x="1834" y="1342"/>
                </a:cubicBezTo>
                <a:cubicBezTo>
                  <a:pt x="1863" y="1364"/>
                  <a:pt x="1875" y="1369"/>
                  <a:pt x="1896" y="1398"/>
                </a:cubicBezTo>
                <a:cubicBezTo>
                  <a:pt x="1900" y="1415"/>
                  <a:pt x="1904" y="1444"/>
                  <a:pt x="1912" y="1459"/>
                </a:cubicBezTo>
                <a:cubicBezTo>
                  <a:pt x="1925" y="1484"/>
                  <a:pt x="1993" y="1509"/>
                  <a:pt x="2019" y="1521"/>
                </a:cubicBezTo>
                <a:cubicBezTo>
                  <a:pt x="2043" y="1545"/>
                  <a:pt x="2066" y="1589"/>
                  <a:pt x="2097" y="1605"/>
                </a:cubicBezTo>
                <a:cubicBezTo>
                  <a:pt x="2115" y="1614"/>
                  <a:pt x="2134" y="1620"/>
                  <a:pt x="2153" y="1627"/>
                </a:cubicBezTo>
                <a:cubicBezTo>
                  <a:pt x="2181" y="1638"/>
                  <a:pt x="2204" y="1659"/>
                  <a:pt x="2231" y="1672"/>
                </a:cubicBezTo>
                <a:cubicBezTo>
                  <a:pt x="2252" y="1699"/>
                  <a:pt x="2285" y="1716"/>
                  <a:pt x="2315" y="1733"/>
                </a:cubicBezTo>
                <a:cubicBezTo>
                  <a:pt x="2329" y="1755"/>
                  <a:pt x="2362" y="1781"/>
                  <a:pt x="2388" y="1789"/>
                </a:cubicBezTo>
                <a:cubicBezTo>
                  <a:pt x="2431" y="1817"/>
                  <a:pt x="2481" y="1819"/>
                  <a:pt x="2528" y="1840"/>
                </a:cubicBezTo>
                <a:cubicBezTo>
                  <a:pt x="2556" y="1852"/>
                  <a:pt x="2575" y="1888"/>
                  <a:pt x="2606" y="1890"/>
                </a:cubicBezTo>
                <a:cubicBezTo>
                  <a:pt x="2632" y="1892"/>
                  <a:pt x="2658" y="1893"/>
                  <a:pt x="2684" y="1895"/>
                </a:cubicBezTo>
                <a:cubicBezTo>
                  <a:pt x="2703" y="1908"/>
                  <a:pt x="2719" y="1910"/>
                  <a:pt x="2740" y="1918"/>
                </a:cubicBezTo>
                <a:cubicBezTo>
                  <a:pt x="2802" y="1941"/>
                  <a:pt x="2854" y="1956"/>
                  <a:pt x="2919" y="1968"/>
                </a:cubicBezTo>
                <a:cubicBezTo>
                  <a:pt x="2967" y="1966"/>
                  <a:pt x="3016" y="1966"/>
                  <a:pt x="3064" y="1963"/>
                </a:cubicBezTo>
                <a:cubicBezTo>
                  <a:pt x="3105" y="1960"/>
                  <a:pt x="3146" y="1940"/>
                  <a:pt x="3187" y="1935"/>
                </a:cubicBezTo>
                <a:cubicBezTo>
                  <a:pt x="3265" y="1915"/>
                  <a:pt x="3308" y="1921"/>
                  <a:pt x="3406" y="1918"/>
                </a:cubicBezTo>
                <a:cubicBezTo>
                  <a:pt x="3443" y="1910"/>
                  <a:pt x="3480" y="1901"/>
                  <a:pt x="3517" y="1890"/>
                </a:cubicBezTo>
                <a:cubicBezTo>
                  <a:pt x="3561" y="1861"/>
                  <a:pt x="3616" y="1837"/>
                  <a:pt x="3668" y="1828"/>
                </a:cubicBezTo>
                <a:cubicBezTo>
                  <a:pt x="3715" y="1801"/>
                  <a:pt x="3754" y="1762"/>
                  <a:pt x="3803" y="1739"/>
                </a:cubicBezTo>
                <a:cubicBezTo>
                  <a:pt x="3812" y="1707"/>
                  <a:pt x="3800" y="1734"/>
                  <a:pt x="3831" y="1711"/>
                </a:cubicBezTo>
                <a:cubicBezTo>
                  <a:pt x="3862" y="1688"/>
                  <a:pt x="3870" y="1655"/>
                  <a:pt x="3909" y="1644"/>
                </a:cubicBezTo>
                <a:cubicBezTo>
                  <a:pt x="3920" y="1633"/>
                  <a:pt x="3929" y="1619"/>
                  <a:pt x="3942" y="1610"/>
                </a:cubicBezTo>
                <a:cubicBezTo>
                  <a:pt x="3950" y="1604"/>
                  <a:pt x="3958" y="1600"/>
                  <a:pt x="3965" y="1593"/>
                </a:cubicBezTo>
                <a:cubicBezTo>
                  <a:pt x="3980" y="1578"/>
                  <a:pt x="3983" y="1559"/>
                  <a:pt x="3998" y="1543"/>
                </a:cubicBezTo>
                <a:cubicBezTo>
                  <a:pt x="4012" y="1502"/>
                  <a:pt x="4037" y="1440"/>
                  <a:pt x="4071" y="1415"/>
                </a:cubicBezTo>
                <a:cubicBezTo>
                  <a:pt x="4088" y="1389"/>
                  <a:pt x="4115" y="1380"/>
                  <a:pt x="4133" y="1353"/>
                </a:cubicBezTo>
                <a:cubicBezTo>
                  <a:pt x="4167" y="1302"/>
                  <a:pt x="4197" y="1248"/>
                  <a:pt x="4250" y="1213"/>
                </a:cubicBezTo>
                <a:cubicBezTo>
                  <a:pt x="4276" y="1161"/>
                  <a:pt x="4240" y="1223"/>
                  <a:pt x="4289" y="1174"/>
                </a:cubicBezTo>
                <a:cubicBezTo>
                  <a:pt x="4293" y="1170"/>
                  <a:pt x="4291" y="1162"/>
                  <a:pt x="4295" y="1157"/>
                </a:cubicBezTo>
                <a:cubicBezTo>
                  <a:pt x="4301" y="1150"/>
                  <a:pt x="4310" y="1146"/>
                  <a:pt x="4317" y="1141"/>
                </a:cubicBezTo>
                <a:cubicBezTo>
                  <a:pt x="4329" y="1094"/>
                  <a:pt x="4371" y="1055"/>
                  <a:pt x="4401" y="1017"/>
                </a:cubicBezTo>
                <a:cubicBezTo>
                  <a:pt x="4403" y="1012"/>
                  <a:pt x="4407" y="1001"/>
                  <a:pt x="4407" y="1001"/>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 name="Freeform 3"/>
          <p:cNvSpPr>
            <a:spLocks/>
          </p:cNvSpPr>
          <p:nvPr/>
        </p:nvSpPr>
        <p:spPr bwMode="auto">
          <a:xfrm>
            <a:off x="665163" y="2414588"/>
            <a:ext cx="7821612" cy="2841625"/>
          </a:xfrm>
          <a:custGeom>
            <a:avLst/>
            <a:gdLst>
              <a:gd name="T0" fmla="*/ 112 w 4927"/>
              <a:gd name="T1" fmla="*/ 285 h 1790"/>
              <a:gd name="T2" fmla="*/ 381 w 4927"/>
              <a:gd name="T3" fmla="*/ 218 h 1790"/>
              <a:gd name="T4" fmla="*/ 644 w 4927"/>
              <a:gd name="T5" fmla="*/ 162 h 1790"/>
              <a:gd name="T6" fmla="*/ 767 w 4927"/>
              <a:gd name="T7" fmla="*/ 112 h 1790"/>
              <a:gd name="T8" fmla="*/ 845 w 4927"/>
              <a:gd name="T9" fmla="*/ 62 h 1790"/>
              <a:gd name="T10" fmla="*/ 996 w 4927"/>
              <a:gd name="T11" fmla="*/ 0 h 1790"/>
              <a:gd name="T12" fmla="*/ 1337 w 4927"/>
              <a:gd name="T13" fmla="*/ 67 h 1790"/>
              <a:gd name="T14" fmla="*/ 1421 w 4927"/>
              <a:gd name="T15" fmla="*/ 168 h 1790"/>
              <a:gd name="T16" fmla="*/ 1538 w 4927"/>
              <a:gd name="T17" fmla="*/ 302 h 1790"/>
              <a:gd name="T18" fmla="*/ 1600 w 4927"/>
              <a:gd name="T19" fmla="*/ 503 h 1790"/>
              <a:gd name="T20" fmla="*/ 1622 w 4927"/>
              <a:gd name="T21" fmla="*/ 621 h 1790"/>
              <a:gd name="T22" fmla="*/ 1706 w 4927"/>
              <a:gd name="T23" fmla="*/ 705 h 1790"/>
              <a:gd name="T24" fmla="*/ 1818 w 4927"/>
              <a:gd name="T25" fmla="*/ 833 h 1790"/>
              <a:gd name="T26" fmla="*/ 1846 w 4927"/>
              <a:gd name="T27" fmla="*/ 884 h 1790"/>
              <a:gd name="T28" fmla="*/ 1913 w 4927"/>
              <a:gd name="T29" fmla="*/ 951 h 1790"/>
              <a:gd name="T30" fmla="*/ 1969 w 4927"/>
              <a:gd name="T31" fmla="*/ 1018 h 1790"/>
              <a:gd name="T32" fmla="*/ 2036 w 4927"/>
              <a:gd name="T33" fmla="*/ 1107 h 1790"/>
              <a:gd name="T34" fmla="*/ 2070 w 4927"/>
              <a:gd name="T35" fmla="*/ 1158 h 1790"/>
              <a:gd name="T36" fmla="*/ 2159 w 4927"/>
              <a:gd name="T37" fmla="*/ 1258 h 1790"/>
              <a:gd name="T38" fmla="*/ 2254 w 4927"/>
              <a:gd name="T39" fmla="*/ 1353 h 1790"/>
              <a:gd name="T40" fmla="*/ 2372 w 4927"/>
              <a:gd name="T41" fmla="*/ 1443 h 1790"/>
              <a:gd name="T42" fmla="*/ 2578 w 4927"/>
              <a:gd name="T43" fmla="*/ 1566 h 1790"/>
              <a:gd name="T44" fmla="*/ 2757 w 4927"/>
              <a:gd name="T45" fmla="*/ 1627 h 1790"/>
              <a:gd name="T46" fmla="*/ 2931 w 4927"/>
              <a:gd name="T47" fmla="*/ 1678 h 1790"/>
              <a:gd name="T48" fmla="*/ 3110 w 4927"/>
              <a:gd name="T49" fmla="*/ 1739 h 1790"/>
              <a:gd name="T50" fmla="*/ 3428 w 4927"/>
              <a:gd name="T51" fmla="*/ 1790 h 1790"/>
              <a:gd name="T52" fmla="*/ 3926 w 4927"/>
              <a:gd name="T53" fmla="*/ 1734 h 1790"/>
              <a:gd name="T54" fmla="*/ 4223 w 4927"/>
              <a:gd name="T55" fmla="*/ 1650 h 1790"/>
              <a:gd name="T56" fmla="*/ 4346 w 4927"/>
              <a:gd name="T57" fmla="*/ 1583 h 1790"/>
              <a:gd name="T58" fmla="*/ 4525 w 4927"/>
              <a:gd name="T59" fmla="*/ 1454 h 1790"/>
              <a:gd name="T60" fmla="*/ 4670 w 4927"/>
              <a:gd name="T61" fmla="*/ 1342 h 1790"/>
              <a:gd name="T62" fmla="*/ 4748 w 4927"/>
              <a:gd name="T63" fmla="*/ 1230 h 1790"/>
              <a:gd name="T64" fmla="*/ 4916 w 4927"/>
              <a:gd name="T65" fmla="*/ 1074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27" h="1790">
                <a:moveTo>
                  <a:pt x="0" y="291"/>
                </a:moveTo>
                <a:cubicBezTo>
                  <a:pt x="37" y="289"/>
                  <a:pt x="75" y="288"/>
                  <a:pt x="112" y="285"/>
                </a:cubicBezTo>
                <a:cubicBezTo>
                  <a:pt x="132" y="283"/>
                  <a:pt x="149" y="273"/>
                  <a:pt x="168" y="269"/>
                </a:cubicBezTo>
                <a:cubicBezTo>
                  <a:pt x="239" y="253"/>
                  <a:pt x="310" y="229"/>
                  <a:pt x="381" y="218"/>
                </a:cubicBezTo>
                <a:cubicBezTo>
                  <a:pt x="449" y="197"/>
                  <a:pt x="516" y="189"/>
                  <a:pt x="588" y="185"/>
                </a:cubicBezTo>
                <a:cubicBezTo>
                  <a:pt x="609" y="179"/>
                  <a:pt x="624" y="169"/>
                  <a:pt x="644" y="162"/>
                </a:cubicBezTo>
                <a:cubicBezTo>
                  <a:pt x="675" y="152"/>
                  <a:pt x="708" y="145"/>
                  <a:pt x="739" y="134"/>
                </a:cubicBezTo>
                <a:cubicBezTo>
                  <a:pt x="765" y="97"/>
                  <a:pt x="733" y="135"/>
                  <a:pt x="767" y="112"/>
                </a:cubicBezTo>
                <a:cubicBezTo>
                  <a:pt x="779" y="103"/>
                  <a:pt x="782" y="92"/>
                  <a:pt x="795" y="84"/>
                </a:cubicBezTo>
                <a:cubicBezTo>
                  <a:pt x="810" y="75"/>
                  <a:pt x="828" y="67"/>
                  <a:pt x="845" y="62"/>
                </a:cubicBezTo>
                <a:cubicBezTo>
                  <a:pt x="874" y="41"/>
                  <a:pt x="912" y="34"/>
                  <a:pt x="946" y="22"/>
                </a:cubicBezTo>
                <a:cubicBezTo>
                  <a:pt x="962" y="16"/>
                  <a:pt x="979" y="6"/>
                  <a:pt x="996" y="0"/>
                </a:cubicBezTo>
                <a:cubicBezTo>
                  <a:pt x="1105" y="4"/>
                  <a:pt x="1178" y="9"/>
                  <a:pt x="1275" y="39"/>
                </a:cubicBezTo>
                <a:cubicBezTo>
                  <a:pt x="1293" y="55"/>
                  <a:pt x="1314" y="60"/>
                  <a:pt x="1337" y="67"/>
                </a:cubicBezTo>
                <a:cubicBezTo>
                  <a:pt x="1349" y="100"/>
                  <a:pt x="1370" y="124"/>
                  <a:pt x="1404" y="134"/>
                </a:cubicBezTo>
                <a:cubicBezTo>
                  <a:pt x="1411" y="145"/>
                  <a:pt x="1413" y="158"/>
                  <a:pt x="1421" y="168"/>
                </a:cubicBezTo>
                <a:cubicBezTo>
                  <a:pt x="1434" y="184"/>
                  <a:pt x="1460" y="201"/>
                  <a:pt x="1477" y="213"/>
                </a:cubicBezTo>
                <a:cubicBezTo>
                  <a:pt x="1498" y="243"/>
                  <a:pt x="1517" y="271"/>
                  <a:pt x="1538" y="302"/>
                </a:cubicBezTo>
                <a:cubicBezTo>
                  <a:pt x="1554" y="326"/>
                  <a:pt x="1558" y="364"/>
                  <a:pt x="1566" y="392"/>
                </a:cubicBezTo>
                <a:cubicBezTo>
                  <a:pt x="1576" y="429"/>
                  <a:pt x="1590" y="466"/>
                  <a:pt x="1600" y="503"/>
                </a:cubicBezTo>
                <a:cubicBezTo>
                  <a:pt x="1607" y="526"/>
                  <a:pt x="1613" y="552"/>
                  <a:pt x="1617" y="576"/>
                </a:cubicBezTo>
                <a:cubicBezTo>
                  <a:pt x="1619" y="591"/>
                  <a:pt x="1617" y="607"/>
                  <a:pt x="1622" y="621"/>
                </a:cubicBezTo>
                <a:cubicBezTo>
                  <a:pt x="1625" y="629"/>
                  <a:pt x="1634" y="632"/>
                  <a:pt x="1639" y="638"/>
                </a:cubicBezTo>
                <a:cubicBezTo>
                  <a:pt x="1660" y="663"/>
                  <a:pt x="1678" y="687"/>
                  <a:pt x="1706" y="705"/>
                </a:cubicBezTo>
                <a:cubicBezTo>
                  <a:pt x="1731" y="742"/>
                  <a:pt x="1748" y="785"/>
                  <a:pt x="1773" y="822"/>
                </a:cubicBezTo>
                <a:cubicBezTo>
                  <a:pt x="1782" y="835"/>
                  <a:pt x="1803" y="829"/>
                  <a:pt x="1818" y="833"/>
                </a:cubicBezTo>
                <a:cubicBezTo>
                  <a:pt x="1825" y="844"/>
                  <a:pt x="1833" y="856"/>
                  <a:pt x="1840" y="867"/>
                </a:cubicBezTo>
                <a:cubicBezTo>
                  <a:pt x="1843" y="872"/>
                  <a:pt x="1842" y="880"/>
                  <a:pt x="1846" y="884"/>
                </a:cubicBezTo>
                <a:cubicBezTo>
                  <a:pt x="1850" y="888"/>
                  <a:pt x="1857" y="887"/>
                  <a:pt x="1863" y="889"/>
                </a:cubicBezTo>
                <a:cubicBezTo>
                  <a:pt x="1882" y="919"/>
                  <a:pt x="1889" y="930"/>
                  <a:pt x="1913" y="951"/>
                </a:cubicBezTo>
                <a:cubicBezTo>
                  <a:pt x="1925" y="961"/>
                  <a:pt x="1947" y="984"/>
                  <a:pt x="1947" y="984"/>
                </a:cubicBezTo>
                <a:cubicBezTo>
                  <a:pt x="1959" y="1024"/>
                  <a:pt x="1942" y="976"/>
                  <a:pt x="1969" y="1018"/>
                </a:cubicBezTo>
                <a:cubicBezTo>
                  <a:pt x="1972" y="1023"/>
                  <a:pt x="1971" y="1030"/>
                  <a:pt x="1974" y="1035"/>
                </a:cubicBezTo>
                <a:cubicBezTo>
                  <a:pt x="1990" y="1062"/>
                  <a:pt x="2017" y="1082"/>
                  <a:pt x="2036" y="1107"/>
                </a:cubicBezTo>
                <a:cubicBezTo>
                  <a:pt x="2044" y="1118"/>
                  <a:pt x="2051" y="1130"/>
                  <a:pt x="2058" y="1141"/>
                </a:cubicBezTo>
                <a:cubicBezTo>
                  <a:pt x="2062" y="1147"/>
                  <a:pt x="2070" y="1158"/>
                  <a:pt x="2070" y="1158"/>
                </a:cubicBezTo>
                <a:cubicBezTo>
                  <a:pt x="2080" y="1188"/>
                  <a:pt x="2107" y="1206"/>
                  <a:pt x="2131" y="1225"/>
                </a:cubicBezTo>
                <a:cubicBezTo>
                  <a:pt x="2142" y="1234"/>
                  <a:pt x="2148" y="1249"/>
                  <a:pt x="2159" y="1258"/>
                </a:cubicBezTo>
                <a:cubicBezTo>
                  <a:pt x="2169" y="1266"/>
                  <a:pt x="2182" y="1268"/>
                  <a:pt x="2193" y="1275"/>
                </a:cubicBezTo>
                <a:cubicBezTo>
                  <a:pt x="2199" y="1316"/>
                  <a:pt x="2212" y="1341"/>
                  <a:pt x="2254" y="1353"/>
                </a:cubicBezTo>
                <a:cubicBezTo>
                  <a:pt x="2268" y="1368"/>
                  <a:pt x="2279" y="1375"/>
                  <a:pt x="2299" y="1381"/>
                </a:cubicBezTo>
                <a:cubicBezTo>
                  <a:pt x="2320" y="1404"/>
                  <a:pt x="2345" y="1427"/>
                  <a:pt x="2372" y="1443"/>
                </a:cubicBezTo>
                <a:cubicBezTo>
                  <a:pt x="2386" y="1451"/>
                  <a:pt x="2402" y="1456"/>
                  <a:pt x="2416" y="1465"/>
                </a:cubicBezTo>
                <a:cubicBezTo>
                  <a:pt x="2470" y="1501"/>
                  <a:pt x="2521" y="1537"/>
                  <a:pt x="2578" y="1566"/>
                </a:cubicBezTo>
                <a:cubicBezTo>
                  <a:pt x="2600" y="1577"/>
                  <a:pt x="2628" y="1580"/>
                  <a:pt x="2651" y="1588"/>
                </a:cubicBezTo>
                <a:cubicBezTo>
                  <a:pt x="2687" y="1600"/>
                  <a:pt x="2722" y="1615"/>
                  <a:pt x="2757" y="1627"/>
                </a:cubicBezTo>
                <a:cubicBezTo>
                  <a:pt x="2784" y="1636"/>
                  <a:pt x="2814" y="1638"/>
                  <a:pt x="2841" y="1644"/>
                </a:cubicBezTo>
                <a:cubicBezTo>
                  <a:pt x="2869" y="1662"/>
                  <a:pt x="2902" y="1663"/>
                  <a:pt x="2931" y="1678"/>
                </a:cubicBezTo>
                <a:cubicBezTo>
                  <a:pt x="2956" y="1690"/>
                  <a:pt x="2976" y="1705"/>
                  <a:pt x="3003" y="1711"/>
                </a:cubicBezTo>
                <a:cubicBezTo>
                  <a:pt x="3034" y="1731"/>
                  <a:pt x="3074" y="1730"/>
                  <a:pt x="3110" y="1739"/>
                </a:cubicBezTo>
                <a:cubicBezTo>
                  <a:pt x="3166" y="1752"/>
                  <a:pt x="3219" y="1780"/>
                  <a:pt x="3277" y="1784"/>
                </a:cubicBezTo>
                <a:cubicBezTo>
                  <a:pt x="3327" y="1787"/>
                  <a:pt x="3378" y="1788"/>
                  <a:pt x="3428" y="1790"/>
                </a:cubicBezTo>
                <a:cubicBezTo>
                  <a:pt x="3550" y="1786"/>
                  <a:pt x="3615" y="1775"/>
                  <a:pt x="3725" y="1767"/>
                </a:cubicBezTo>
                <a:cubicBezTo>
                  <a:pt x="3791" y="1755"/>
                  <a:pt x="3859" y="1741"/>
                  <a:pt x="3926" y="1734"/>
                </a:cubicBezTo>
                <a:cubicBezTo>
                  <a:pt x="3993" y="1699"/>
                  <a:pt x="4078" y="1708"/>
                  <a:pt x="4150" y="1689"/>
                </a:cubicBezTo>
                <a:cubicBezTo>
                  <a:pt x="4179" y="1681"/>
                  <a:pt x="4196" y="1658"/>
                  <a:pt x="4223" y="1650"/>
                </a:cubicBezTo>
                <a:cubicBezTo>
                  <a:pt x="4235" y="1638"/>
                  <a:pt x="4250" y="1616"/>
                  <a:pt x="4262" y="1605"/>
                </a:cubicBezTo>
                <a:cubicBezTo>
                  <a:pt x="4280" y="1590"/>
                  <a:pt x="4324" y="1587"/>
                  <a:pt x="4346" y="1583"/>
                </a:cubicBezTo>
                <a:cubicBezTo>
                  <a:pt x="4384" y="1564"/>
                  <a:pt x="4421" y="1552"/>
                  <a:pt x="4457" y="1527"/>
                </a:cubicBezTo>
                <a:cubicBezTo>
                  <a:pt x="4478" y="1495"/>
                  <a:pt x="4498" y="1481"/>
                  <a:pt x="4525" y="1454"/>
                </a:cubicBezTo>
                <a:cubicBezTo>
                  <a:pt x="4560" y="1419"/>
                  <a:pt x="4587" y="1380"/>
                  <a:pt x="4636" y="1365"/>
                </a:cubicBezTo>
                <a:cubicBezTo>
                  <a:pt x="4647" y="1357"/>
                  <a:pt x="4659" y="1350"/>
                  <a:pt x="4670" y="1342"/>
                </a:cubicBezTo>
                <a:cubicBezTo>
                  <a:pt x="4676" y="1338"/>
                  <a:pt x="4687" y="1331"/>
                  <a:pt x="4687" y="1331"/>
                </a:cubicBezTo>
                <a:cubicBezTo>
                  <a:pt x="4699" y="1290"/>
                  <a:pt x="4720" y="1261"/>
                  <a:pt x="4748" y="1230"/>
                </a:cubicBezTo>
                <a:cubicBezTo>
                  <a:pt x="4769" y="1175"/>
                  <a:pt x="4827" y="1133"/>
                  <a:pt x="4877" y="1107"/>
                </a:cubicBezTo>
                <a:cubicBezTo>
                  <a:pt x="4890" y="1088"/>
                  <a:pt x="4894" y="1080"/>
                  <a:pt x="4916" y="1074"/>
                </a:cubicBezTo>
                <a:cubicBezTo>
                  <a:pt x="4923" y="1055"/>
                  <a:pt x="4918" y="1062"/>
                  <a:pt x="4927" y="1051"/>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4" name="Freeform 8"/>
          <p:cNvSpPr>
            <a:spLocks/>
          </p:cNvSpPr>
          <p:nvPr/>
        </p:nvSpPr>
        <p:spPr bwMode="auto">
          <a:xfrm>
            <a:off x="2057400" y="2286000"/>
            <a:ext cx="936625" cy="468313"/>
          </a:xfrm>
          <a:custGeom>
            <a:avLst/>
            <a:gdLst>
              <a:gd name="T0" fmla="*/ 0 w 590"/>
              <a:gd name="T1" fmla="*/ 143 h 295"/>
              <a:gd name="T2" fmla="*/ 229 w 590"/>
              <a:gd name="T3" fmla="*/ 9 h 295"/>
              <a:gd name="T4" fmla="*/ 487 w 590"/>
              <a:gd name="T5" fmla="*/ 48 h 295"/>
              <a:gd name="T6" fmla="*/ 531 w 590"/>
              <a:gd name="T7" fmla="*/ 110 h 295"/>
              <a:gd name="T8" fmla="*/ 565 w 590"/>
              <a:gd name="T9" fmla="*/ 166 h 295"/>
              <a:gd name="T10" fmla="*/ 587 w 590"/>
              <a:gd name="T11" fmla="*/ 233 h 295"/>
              <a:gd name="T12" fmla="*/ 582 w 590"/>
              <a:gd name="T13" fmla="*/ 289 h 295"/>
              <a:gd name="T14" fmla="*/ 565 w 590"/>
              <a:gd name="T15" fmla="*/ 277 h 295"/>
              <a:gd name="T16" fmla="*/ 526 w 590"/>
              <a:gd name="T17" fmla="*/ 233 h 295"/>
              <a:gd name="T18" fmla="*/ 425 w 590"/>
              <a:gd name="T19" fmla="*/ 177 h 295"/>
              <a:gd name="T20" fmla="*/ 397 w 590"/>
              <a:gd name="T21" fmla="*/ 154 h 295"/>
              <a:gd name="T22" fmla="*/ 190 w 590"/>
              <a:gd name="T23" fmla="*/ 121 h 295"/>
              <a:gd name="T24" fmla="*/ 23 w 590"/>
              <a:gd name="T25" fmla="*/ 121 h 295"/>
              <a:gd name="T26" fmla="*/ 34 w 590"/>
              <a:gd name="T27" fmla="*/ 13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0" h="295">
                <a:moveTo>
                  <a:pt x="0" y="143"/>
                </a:moveTo>
                <a:cubicBezTo>
                  <a:pt x="63" y="80"/>
                  <a:pt x="141" y="25"/>
                  <a:pt x="229" y="9"/>
                </a:cubicBezTo>
                <a:cubicBezTo>
                  <a:pt x="308" y="12"/>
                  <a:pt x="413" y="0"/>
                  <a:pt x="487" y="48"/>
                </a:cubicBezTo>
                <a:cubicBezTo>
                  <a:pt x="501" y="70"/>
                  <a:pt x="514" y="91"/>
                  <a:pt x="531" y="110"/>
                </a:cubicBezTo>
                <a:cubicBezTo>
                  <a:pt x="538" y="129"/>
                  <a:pt x="551" y="151"/>
                  <a:pt x="565" y="166"/>
                </a:cubicBezTo>
                <a:cubicBezTo>
                  <a:pt x="573" y="188"/>
                  <a:pt x="580" y="210"/>
                  <a:pt x="587" y="233"/>
                </a:cubicBezTo>
                <a:cubicBezTo>
                  <a:pt x="585" y="252"/>
                  <a:pt x="590" y="272"/>
                  <a:pt x="582" y="289"/>
                </a:cubicBezTo>
                <a:cubicBezTo>
                  <a:pt x="579" y="295"/>
                  <a:pt x="570" y="281"/>
                  <a:pt x="565" y="277"/>
                </a:cubicBezTo>
                <a:cubicBezTo>
                  <a:pt x="550" y="264"/>
                  <a:pt x="540" y="245"/>
                  <a:pt x="526" y="233"/>
                </a:cubicBezTo>
                <a:cubicBezTo>
                  <a:pt x="495" y="207"/>
                  <a:pt x="463" y="188"/>
                  <a:pt x="425" y="177"/>
                </a:cubicBezTo>
                <a:cubicBezTo>
                  <a:pt x="415" y="170"/>
                  <a:pt x="408" y="160"/>
                  <a:pt x="397" y="154"/>
                </a:cubicBezTo>
                <a:cubicBezTo>
                  <a:pt x="337" y="123"/>
                  <a:pt x="254" y="126"/>
                  <a:pt x="190" y="121"/>
                </a:cubicBezTo>
                <a:cubicBezTo>
                  <a:pt x="143" y="103"/>
                  <a:pt x="68" y="110"/>
                  <a:pt x="23" y="121"/>
                </a:cubicBezTo>
                <a:cubicBezTo>
                  <a:pt x="18" y="122"/>
                  <a:pt x="30" y="128"/>
                  <a:pt x="34" y="132"/>
                </a:cubicBezTo>
              </a:path>
            </a:pathLst>
          </a:custGeom>
          <a:solidFill>
            <a:srgbClr val="FFCC66"/>
          </a:solidFill>
          <a:ln w="9525">
            <a:solidFill>
              <a:srgbClr val="FFCC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5" name="Line 9"/>
          <p:cNvSpPr>
            <a:spLocks noChangeShapeType="1"/>
          </p:cNvSpPr>
          <p:nvPr/>
        </p:nvSpPr>
        <p:spPr bwMode="auto">
          <a:xfrm flipV="1">
            <a:off x="2819400" y="685799"/>
            <a:ext cx="685800" cy="16494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 name="Text Box 10"/>
          <p:cNvSpPr txBox="1">
            <a:spLocks noChangeArrowheads="1"/>
          </p:cNvSpPr>
          <p:nvPr/>
        </p:nvSpPr>
        <p:spPr bwMode="auto">
          <a:xfrm>
            <a:off x="2848526" y="152400"/>
            <a:ext cx="1371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Apex of point bar</a:t>
            </a:r>
          </a:p>
        </p:txBody>
      </p:sp>
      <p:sp>
        <p:nvSpPr>
          <p:cNvPr id="4107" name="Freeform 11"/>
          <p:cNvSpPr>
            <a:spLocks/>
          </p:cNvSpPr>
          <p:nvPr/>
        </p:nvSpPr>
        <p:spPr bwMode="auto">
          <a:xfrm>
            <a:off x="609600" y="1295400"/>
            <a:ext cx="7670800" cy="3178175"/>
          </a:xfrm>
          <a:custGeom>
            <a:avLst/>
            <a:gdLst>
              <a:gd name="T0" fmla="*/ 67 w 4832"/>
              <a:gd name="T1" fmla="*/ 381 h 2002"/>
              <a:gd name="T2" fmla="*/ 352 w 4832"/>
              <a:gd name="T3" fmla="*/ 325 h 2002"/>
              <a:gd name="T4" fmla="*/ 503 w 4832"/>
              <a:gd name="T5" fmla="*/ 286 h 2002"/>
              <a:gd name="T6" fmla="*/ 800 w 4832"/>
              <a:gd name="T7" fmla="*/ 135 h 2002"/>
              <a:gd name="T8" fmla="*/ 973 w 4832"/>
              <a:gd name="T9" fmla="*/ 62 h 2002"/>
              <a:gd name="T10" fmla="*/ 1303 w 4832"/>
              <a:gd name="T11" fmla="*/ 0 h 2002"/>
              <a:gd name="T12" fmla="*/ 1510 w 4832"/>
              <a:gd name="T13" fmla="*/ 56 h 2002"/>
              <a:gd name="T14" fmla="*/ 1655 w 4832"/>
              <a:gd name="T15" fmla="*/ 112 h 2002"/>
              <a:gd name="T16" fmla="*/ 1840 w 4832"/>
              <a:gd name="T17" fmla="*/ 202 h 2002"/>
              <a:gd name="T18" fmla="*/ 1924 w 4832"/>
              <a:gd name="T19" fmla="*/ 381 h 2002"/>
              <a:gd name="T20" fmla="*/ 1985 w 4832"/>
              <a:gd name="T21" fmla="*/ 649 h 2002"/>
              <a:gd name="T22" fmla="*/ 2086 w 4832"/>
              <a:gd name="T23" fmla="*/ 873 h 2002"/>
              <a:gd name="T24" fmla="*/ 2175 w 4832"/>
              <a:gd name="T25" fmla="*/ 1069 h 2002"/>
              <a:gd name="T26" fmla="*/ 2276 w 4832"/>
              <a:gd name="T27" fmla="*/ 1208 h 2002"/>
              <a:gd name="T28" fmla="*/ 2365 w 4832"/>
              <a:gd name="T29" fmla="*/ 1298 h 2002"/>
              <a:gd name="T30" fmla="*/ 2416 w 4832"/>
              <a:gd name="T31" fmla="*/ 1331 h 2002"/>
              <a:gd name="T32" fmla="*/ 2466 w 4832"/>
              <a:gd name="T33" fmla="*/ 1404 h 2002"/>
              <a:gd name="T34" fmla="*/ 2539 w 4832"/>
              <a:gd name="T35" fmla="*/ 1482 h 2002"/>
              <a:gd name="T36" fmla="*/ 2606 w 4832"/>
              <a:gd name="T37" fmla="*/ 1561 h 2002"/>
              <a:gd name="T38" fmla="*/ 2729 w 4832"/>
              <a:gd name="T39" fmla="*/ 1656 h 2002"/>
              <a:gd name="T40" fmla="*/ 2846 w 4832"/>
              <a:gd name="T41" fmla="*/ 1745 h 2002"/>
              <a:gd name="T42" fmla="*/ 2997 w 4832"/>
              <a:gd name="T43" fmla="*/ 1829 h 2002"/>
              <a:gd name="T44" fmla="*/ 3104 w 4832"/>
              <a:gd name="T45" fmla="*/ 1907 h 2002"/>
              <a:gd name="T46" fmla="*/ 3255 w 4832"/>
              <a:gd name="T47" fmla="*/ 1975 h 2002"/>
              <a:gd name="T48" fmla="*/ 3747 w 4832"/>
              <a:gd name="T49" fmla="*/ 1969 h 2002"/>
              <a:gd name="T50" fmla="*/ 3864 w 4832"/>
              <a:gd name="T51" fmla="*/ 1941 h 2002"/>
              <a:gd name="T52" fmla="*/ 3993 w 4832"/>
              <a:gd name="T53" fmla="*/ 1863 h 2002"/>
              <a:gd name="T54" fmla="*/ 4082 w 4832"/>
              <a:gd name="T55" fmla="*/ 1807 h 2002"/>
              <a:gd name="T56" fmla="*/ 4256 w 4832"/>
              <a:gd name="T57" fmla="*/ 1650 h 2002"/>
              <a:gd name="T58" fmla="*/ 4351 w 4832"/>
              <a:gd name="T59" fmla="*/ 1538 h 2002"/>
              <a:gd name="T60" fmla="*/ 4412 w 4832"/>
              <a:gd name="T61" fmla="*/ 1410 h 2002"/>
              <a:gd name="T62" fmla="*/ 4513 w 4832"/>
              <a:gd name="T63" fmla="*/ 1298 h 2002"/>
              <a:gd name="T64" fmla="*/ 4597 w 4832"/>
              <a:gd name="T65" fmla="*/ 1192 h 2002"/>
              <a:gd name="T66" fmla="*/ 4708 w 4832"/>
              <a:gd name="T67" fmla="*/ 1102 h 2002"/>
              <a:gd name="T68" fmla="*/ 4731 w 4832"/>
              <a:gd name="T69" fmla="*/ 1074 h 2002"/>
              <a:gd name="T70" fmla="*/ 4759 w 4832"/>
              <a:gd name="T71" fmla="*/ 1046 h 2002"/>
              <a:gd name="T72" fmla="*/ 4832 w 4832"/>
              <a:gd name="T73" fmla="*/ 985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32" h="2002">
                <a:moveTo>
                  <a:pt x="0" y="375"/>
                </a:moveTo>
                <a:cubicBezTo>
                  <a:pt x="29" y="385"/>
                  <a:pt x="34" y="386"/>
                  <a:pt x="67" y="381"/>
                </a:cubicBezTo>
                <a:cubicBezTo>
                  <a:pt x="104" y="368"/>
                  <a:pt x="140" y="358"/>
                  <a:pt x="179" y="353"/>
                </a:cubicBezTo>
                <a:cubicBezTo>
                  <a:pt x="236" y="337"/>
                  <a:pt x="293" y="332"/>
                  <a:pt x="352" y="325"/>
                </a:cubicBezTo>
                <a:cubicBezTo>
                  <a:pt x="369" y="323"/>
                  <a:pt x="402" y="319"/>
                  <a:pt x="402" y="319"/>
                </a:cubicBezTo>
                <a:cubicBezTo>
                  <a:pt x="436" y="309"/>
                  <a:pt x="469" y="296"/>
                  <a:pt x="503" y="286"/>
                </a:cubicBezTo>
                <a:cubicBezTo>
                  <a:pt x="517" y="271"/>
                  <a:pt x="529" y="270"/>
                  <a:pt x="548" y="263"/>
                </a:cubicBezTo>
                <a:cubicBezTo>
                  <a:pt x="616" y="199"/>
                  <a:pt x="711" y="161"/>
                  <a:pt x="800" y="135"/>
                </a:cubicBezTo>
                <a:cubicBezTo>
                  <a:pt x="826" y="115"/>
                  <a:pt x="852" y="95"/>
                  <a:pt x="883" y="84"/>
                </a:cubicBezTo>
                <a:cubicBezTo>
                  <a:pt x="906" y="63"/>
                  <a:pt x="943" y="66"/>
                  <a:pt x="973" y="62"/>
                </a:cubicBezTo>
                <a:cubicBezTo>
                  <a:pt x="1009" y="57"/>
                  <a:pt x="1043" y="50"/>
                  <a:pt x="1079" y="45"/>
                </a:cubicBezTo>
                <a:cubicBezTo>
                  <a:pt x="1153" y="16"/>
                  <a:pt x="1224" y="7"/>
                  <a:pt x="1303" y="0"/>
                </a:cubicBezTo>
                <a:cubicBezTo>
                  <a:pt x="1366" y="4"/>
                  <a:pt x="1374" y="4"/>
                  <a:pt x="1420" y="17"/>
                </a:cubicBezTo>
                <a:cubicBezTo>
                  <a:pt x="1448" y="35"/>
                  <a:pt x="1478" y="49"/>
                  <a:pt x="1510" y="56"/>
                </a:cubicBezTo>
                <a:cubicBezTo>
                  <a:pt x="1537" y="86"/>
                  <a:pt x="1567" y="81"/>
                  <a:pt x="1605" y="90"/>
                </a:cubicBezTo>
                <a:cubicBezTo>
                  <a:pt x="1624" y="95"/>
                  <a:pt x="1636" y="108"/>
                  <a:pt x="1655" y="112"/>
                </a:cubicBezTo>
                <a:cubicBezTo>
                  <a:pt x="1704" y="123"/>
                  <a:pt x="1758" y="129"/>
                  <a:pt x="1801" y="157"/>
                </a:cubicBezTo>
                <a:cubicBezTo>
                  <a:pt x="1812" y="174"/>
                  <a:pt x="1825" y="188"/>
                  <a:pt x="1840" y="202"/>
                </a:cubicBezTo>
                <a:cubicBezTo>
                  <a:pt x="1848" y="228"/>
                  <a:pt x="1858" y="241"/>
                  <a:pt x="1873" y="263"/>
                </a:cubicBezTo>
                <a:cubicBezTo>
                  <a:pt x="1881" y="309"/>
                  <a:pt x="1888" y="348"/>
                  <a:pt x="1924" y="381"/>
                </a:cubicBezTo>
                <a:cubicBezTo>
                  <a:pt x="1941" y="438"/>
                  <a:pt x="1962" y="492"/>
                  <a:pt x="1979" y="549"/>
                </a:cubicBezTo>
                <a:cubicBezTo>
                  <a:pt x="1981" y="582"/>
                  <a:pt x="1982" y="616"/>
                  <a:pt x="1985" y="649"/>
                </a:cubicBezTo>
                <a:cubicBezTo>
                  <a:pt x="1989" y="692"/>
                  <a:pt x="2027" y="727"/>
                  <a:pt x="2041" y="767"/>
                </a:cubicBezTo>
                <a:cubicBezTo>
                  <a:pt x="2051" y="831"/>
                  <a:pt x="2054" y="823"/>
                  <a:pt x="2086" y="873"/>
                </a:cubicBezTo>
                <a:cubicBezTo>
                  <a:pt x="2101" y="923"/>
                  <a:pt x="2107" y="988"/>
                  <a:pt x="2153" y="1018"/>
                </a:cubicBezTo>
                <a:cubicBezTo>
                  <a:pt x="2164" y="1035"/>
                  <a:pt x="2166" y="1051"/>
                  <a:pt x="2175" y="1069"/>
                </a:cubicBezTo>
                <a:cubicBezTo>
                  <a:pt x="2188" y="1096"/>
                  <a:pt x="2208" y="1118"/>
                  <a:pt x="2226" y="1141"/>
                </a:cubicBezTo>
                <a:cubicBezTo>
                  <a:pt x="2245" y="1166"/>
                  <a:pt x="2254" y="1187"/>
                  <a:pt x="2276" y="1208"/>
                </a:cubicBezTo>
                <a:cubicBezTo>
                  <a:pt x="2285" y="1240"/>
                  <a:pt x="2304" y="1269"/>
                  <a:pt x="2332" y="1287"/>
                </a:cubicBezTo>
                <a:cubicBezTo>
                  <a:pt x="2342" y="1293"/>
                  <a:pt x="2355" y="1292"/>
                  <a:pt x="2365" y="1298"/>
                </a:cubicBezTo>
                <a:cubicBezTo>
                  <a:pt x="2377" y="1305"/>
                  <a:pt x="2388" y="1313"/>
                  <a:pt x="2399" y="1320"/>
                </a:cubicBezTo>
                <a:cubicBezTo>
                  <a:pt x="2405" y="1324"/>
                  <a:pt x="2416" y="1331"/>
                  <a:pt x="2416" y="1331"/>
                </a:cubicBezTo>
                <a:cubicBezTo>
                  <a:pt x="2428" y="1372"/>
                  <a:pt x="2410" y="1325"/>
                  <a:pt x="2438" y="1359"/>
                </a:cubicBezTo>
                <a:cubicBezTo>
                  <a:pt x="2455" y="1380"/>
                  <a:pt x="2436" y="1384"/>
                  <a:pt x="2466" y="1404"/>
                </a:cubicBezTo>
                <a:cubicBezTo>
                  <a:pt x="2491" y="1443"/>
                  <a:pt x="2478" y="1429"/>
                  <a:pt x="2500" y="1449"/>
                </a:cubicBezTo>
                <a:cubicBezTo>
                  <a:pt x="2507" y="1472"/>
                  <a:pt x="2516" y="1475"/>
                  <a:pt x="2539" y="1482"/>
                </a:cubicBezTo>
                <a:cubicBezTo>
                  <a:pt x="2572" y="1518"/>
                  <a:pt x="2530" y="1469"/>
                  <a:pt x="2555" y="1510"/>
                </a:cubicBezTo>
                <a:cubicBezTo>
                  <a:pt x="2568" y="1531"/>
                  <a:pt x="2587" y="1546"/>
                  <a:pt x="2606" y="1561"/>
                </a:cubicBezTo>
                <a:cubicBezTo>
                  <a:pt x="2633" y="1583"/>
                  <a:pt x="2649" y="1612"/>
                  <a:pt x="2684" y="1622"/>
                </a:cubicBezTo>
                <a:cubicBezTo>
                  <a:pt x="2701" y="1633"/>
                  <a:pt x="2712" y="1645"/>
                  <a:pt x="2729" y="1656"/>
                </a:cubicBezTo>
                <a:cubicBezTo>
                  <a:pt x="2740" y="1672"/>
                  <a:pt x="2782" y="1699"/>
                  <a:pt x="2802" y="1712"/>
                </a:cubicBezTo>
                <a:cubicBezTo>
                  <a:pt x="2815" y="1731"/>
                  <a:pt x="2824" y="1738"/>
                  <a:pt x="2846" y="1745"/>
                </a:cubicBezTo>
                <a:cubicBezTo>
                  <a:pt x="2872" y="1762"/>
                  <a:pt x="2883" y="1792"/>
                  <a:pt x="2913" y="1801"/>
                </a:cubicBezTo>
                <a:cubicBezTo>
                  <a:pt x="2938" y="1824"/>
                  <a:pt x="2965" y="1825"/>
                  <a:pt x="2997" y="1829"/>
                </a:cubicBezTo>
                <a:cubicBezTo>
                  <a:pt x="3018" y="1837"/>
                  <a:pt x="3025" y="1850"/>
                  <a:pt x="3042" y="1863"/>
                </a:cubicBezTo>
                <a:cubicBezTo>
                  <a:pt x="3061" y="1877"/>
                  <a:pt x="3088" y="1888"/>
                  <a:pt x="3104" y="1907"/>
                </a:cubicBezTo>
                <a:cubicBezTo>
                  <a:pt x="3120" y="1927"/>
                  <a:pt x="3134" y="1952"/>
                  <a:pt x="3159" y="1963"/>
                </a:cubicBezTo>
                <a:cubicBezTo>
                  <a:pt x="3183" y="1973"/>
                  <a:pt x="3245" y="1974"/>
                  <a:pt x="3255" y="1975"/>
                </a:cubicBezTo>
                <a:cubicBezTo>
                  <a:pt x="3330" y="1982"/>
                  <a:pt x="3403" y="1996"/>
                  <a:pt x="3478" y="2002"/>
                </a:cubicBezTo>
                <a:cubicBezTo>
                  <a:pt x="3568" y="1996"/>
                  <a:pt x="3659" y="1990"/>
                  <a:pt x="3747" y="1969"/>
                </a:cubicBezTo>
                <a:cubicBezTo>
                  <a:pt x="3773" y="1963"/>
                  <a:pt x="3799" y="1959"/>
                  <a:pt x="3825" y="1952"/>
                </a:cubicBezTo>
                <a:cubicBezTo>
                  <a:pt x="3838" y="1949"/>
                  <a:pt x="3851" y="1945"/>
                  <a:pt x="3864" y="1941"/>
                </a:cubicBezTo>
                <a:cubicBezTo>
                  <a:pt x="3871" y="1939"/>
                  <a:pt x="3886" y="1935"/>
                  <a:pt x="3886" y="1935"/>
                </a:cubicBezTo>
                <a:cubicBezTo>
                  <a:pt x="3923" y="1911"/>
                  <a:pt x="3959" y="1891"/>
                  <a:pt x="3993" y="1863"/>
                </a:cubicBezTo>
                <a:cubicBezTo>
                  <a:pt x="4008" y="1851"/>
                  <a:pt x="4020" y="1828"/>
                  <a:pt x="4037" y="1818"/>
                </a:cubicBezTo>
                <a:cubicBezTo>
                  <a:pt x="4040" y="1816"/>
                  <a:pt x="4078" y="1808"/>
                  <a:pt x="4082" y="1807"/>
                </a:cubicBezTo>
                <a:cubicBezTo>
                  <a:pt x="4106" y="1800"/>
                  <a:pt x="4106" y="1796"/>
                  <a:pt x="4132" y="1779"/>
                </a:cubicBezTo>
                <a:cubicBezTo>
                  <a:pt x="4183" y="1745"/>
                  <a:pt x="4204" y="1683"/>
                  <a:pt x="4256" y="1650"/>
                </a:cubicBezTo>
                <a:cubicBezTo>
                  <a:pt x="4275" y="1621"/>
                  <a:pt x="4294" y="1602"/>
                  <a:pt x="4317" y="1577"/>
                </a:cubicBezTo>
                <a:cubicBezTo>
                  <a:pt x="4324" y="1557"/>
                  <a:pt x="4336" y="1553"/>
                  <a:pt x="4351" y="1538"/>
                </a:cubicBezTo>
                <a:cubicBezTo>
                  <a:pt x="4360" y="1497"/>
                  <a:pt x="4378" y="1461"/>
                  <a:pt x="4401" y="1426"/>
                </a:cubicBezTo>
                <a:cubicBezTo>
                  <a:pt x="4405" y="1421"/>
                  <a:pt x="4406" y="1412"/>
                  <a:pt x="4412" y="1410"/>
                </a:cubicBezTo>
                <a:cubicBezTo>
                  <a:pt x="4435" y="1402"/>
                  <a:pt x="4424" y="1407"/>
                  <a:pt x="4446" y="1393"/>
                </a:cubicBezTo>
                <a:cubicBezTo>
                  <a:pt x="4467" y="1360"/>
                  <a:pt x="4492" y="1330"/>
                  <a:pt x="4513" y="1298"/>
                </a:cubicBezTo>
                <a:cubicBezTo>
                  <a:pt x="4519" y="1276"/>
                  <a:pt x="4527" y="1272"/>
                  <a:pt x="4546" y="1259"/>
                </a:cubicBezTo>
                <a:cubicBezTo>
                  <a:pt x="4562" y="1235"/>
                  <a:pt x="4583" y="1218"/>
                  <a:pt x="4597" y="1192"/>
                </a:cubicBezTo>
                <a:cubicBezTo>
                  <a:pt x="4605" y="1154"/>
                  <a:pt x="4639" y="1135"/>
                  <a:pt x="4675" y="1125"/>
                </a:cubicBezTo>
                <a:cubicBezTo>
                  <a:pt x="4686" y="1117"/>
                  <a:pt x="4697" y="1110"/>
                  <a:pt x="4708" y="1102"/>
                </a:cubicBezTo>
                <a:cubicBezTo>
                  <a:pt x="4713" y="1099"/>
                  <a:pt x="4710" y="1090"/>
                  <a:pt x="4714" y="1085"/>
                </a:cubicBezTo>
                <a:cubicBezTo>
                  <a:pt x="4718" y="1080"/>
                  <a:pt x="4725" y="1078"/>
                  <a:pt x="4731" y="1074"/>
                </a:cubicBezTo>
                <a:cubicBezTo>
                  <a:pt x="4735" y="1068"/>
                  <a:pt x="4737" y="1062"/>
                  <a:pt x="4742" y="1057"/>
                </a:cubicBezTo>
                <a:cubicBezTo>
                  <a:pt x="4747" y="1052"/>
                  <a:pt x="4755" y="1051"/>
                  <a:pt x="4759" y="1046"/>
                </a:cubicBezTo>
                <a:cubicBezTo>
                  <a:pt x="4763" y="1041"/>
                  <a:pt x="4761" y="1034"/>
                  <a:pt x="4764" y="1029"/>
                </a:cubicBezTo>
                <a:cubicBezTo>
                  <a:pt x="4777" y="1008"/>
                  <a:pt x="4810" y="994"/>
                  <a:pt x="4832" y="985"/>
                </a:cubicBezTo>
              </a:path>
            </a:pathLst>
          </a:custGeom>
          <a:noFill/>
          <a:ln w="28575"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8" name="Freeform 12"/>
          <p:cNvSpPr>
            <a:spLocks/>
          </p:cNvSpPr>
          <p:nvPr/>
        </p:nvSpPr>
        <p:spPr bwMode="auto">
          <a:xfrm>
            <a:off x="701675" y="2822575"/>
            <a:ext cx="7891463" cy="2836863"/>
          </a:xfrm>
          <a:custGeom>
            <a:avLst/>
            <a:gdLst>
              <a:gd name="T0" fmla="*/ 0 w 4971"/>
              <a:gd name="T1" fmla="*/ 280 h 1787"/>
              <a:gd name="T2" fmla="*/ 117 w 4971"/>
              <a:gd name="T3" fmla="*/ 274 h 1787"/>
              <a:gd name="T4" fmla="*/ 257 w 4971"/>
              <a:gd name="T5" fmla="*/ 246 h 1787"/>
              <a:gd name="T6" fmla="*/ 358 w 4971"/>
              <a:gd name="T7" fmla="*/ 213 h 1787"/>
              <a:gd name="T8" fmla="*/ 637 w 4971"/>
              <a:gd name="T9" fmla="*/ 151 h 1787"/>
              <a:gd name="T10" fmla="*/ 772 w 4971"/>
              <a:gd name="T11" fmla="*/ 107 h 1787"/>
              <a:gd name="T12" fmla="*/ 850 w 4971"/>
              <a:gd name="T13" fmla="*/ 67 h 1787"/>
              <a:gd name="T14" fmla="*/ 889 w 4971"/>
              <a:gd name="T15" fmla="*/ 39 h 1787"/>
              <a:gd name="T16" fmla="*/ 1001 w 4971"/>
              <a:gd name="T17" fmla="*/ 0 h 1787"/>
              <a:gd name="T18" fmla="*/ 1101 w 4971"/>
              <a:gd name="T19" fmla="*/ 23 h 1787"/>
              <a:gd name="T20" fmla="*/ 1135 w 4971"/>
              <a:gd name="T21" fmla="*/ 45 h 1787"/>
              <a:gd name="T22" fmla="*/ 1152 w 4971"/>
              <a:gd name="T23" fmla="*/ 79 h 1787"/>
              <a:gd name="T24" fmla="*/ 1213 w 4971"/>
              <a:gd name="T25" fmla="*/ 123 h 1787"/>
              <a:gd name="T26" fmla="*/ 1236 w 4971"/>
              <a:gd name="T27" fmla="*/ 151 h 1787"/>
              <a:gd name="T28" fmla="*/ 1247 w 4971"/>
              <a:gd name="T29" fmla="*/ 190 h 1787"/>
              <a:gd name="T30" fmla="*/ 1269 w 4971"/>
              <a:gd name="T31" fmla="*/ 274 h 1787"/>
              <a:gd name="T32" fmla="*/ 1320 w 4971"/>
              <a:gd name="T33" fmla="*/ 308 h 1787"/>
              <a:gd name="T34" fmla="*/ 1359 w 4971"/>
              <a:gd name="T35" fmla="*/ 353 h 1787"/>
              <a:gd name="T36" fmla="*/ 1387 w 4971"/>
              <a:gd name="T37" fmla="*/ 375 h 1787"/>
              <a:gd name="T38" fmla="*/ 1426 w 4971"/>
              <a:gd name="T39" fmla="*/ 470 h 1787"/>
              <a:gd name="T40" fmla="*/ 1465 w 4971"/>
              <a:gd name="T41" fmla="*/ 537 h 1787"/>
              <a:gd name="T42" fmla="*/ 1487 w 4971"/>
              <a:gd name="T43" fmla="*/ 588 h 1787"/>
              <a:gd name="T44" fmla="*/ 1521 w 4971"/>
              <a:gd name="T45" fmla="*/ 677 h 1787"/>
              <a:gd name="T46" fmla="*/ 1566 w 4971"/>
              <a:gd name="T47" fmla="*/ 739 h 1787"/>
              <a:gd name="T48" fmla="*/ 1588 w 4971"/>
              <a:gd name="T49" fmla="*/ 778 h 1787"/>
              <a:gd name="T50" fmla="*/ 1633 w 4971"/>
              <a:gd name="T51" fmla="*/ 828 h 1787"/>
              <a:gd name="T52" fmla="*/ 1672 w 4971"/>
              <a:gd name="T53" fmla="*/ 873 h 1787"/>
              <a:gd name="T54" fmla="*/ 1795 w 4971"/>
              <a:gd name="T55" fmla="*/ 1001 h 1787"/>
              <a:gd name="T56" fmla="*/ 1862 w 4971"/>
              <a:gd name="T57" fmla="*/ 1052 h 1787"/>
              <a:gd name="T58" fmla="*/ 1896 w 4971"/>
              <a:gd name="T59" fmla="*/ 1108 h 1787"/>
              <a:gd name="T60" fmla="*/ 1996 w 4971"/>
              <a:gd name="T61" fmla="*/ 1186 h 1787"/>
              <a:gd name="T62" fmla="*/ 2030 w 4971"/>
              <a:gd name="T63" fmla="*/ 1208 h 1787"/>
              <a:gd name="T64" fmla="*/ 2119 w 4971"/>
              <a:gd name="T65" fmla="*/ 1259 h 1787"/>
              <a:gd name="T66" fmla="*/ 2186 w 4971"/>
              <a:gd name="T67" fmla="*/ 1309 h 1787"/>
              <a:gd name="T68" fmla="*/ 2214 w 4971"/>
              <a:gd name="T69" fmla="*/ 1354 h 1787"/>
              <a:gd name="T70" fmla="*/ 2298 w 4971"/>
              <a:gd name="T71" fmla="*/ 1421 h 1787"/>
              <a:gd name="T72" fmla="*/ 2410 w 4971"/>
              <a:gd name="T73" fmla="*/ 1499 h 1787"/>
              <a:gd name="T74" fmla="*/ 2472 w 4971"/>
              <a:gd name="T75" fmla="*/ 1538 h 1787"/>
              <a:gd name="T76" fmla="*/ 2500 w 4971"/>
              <a:gd name="T77" fmla="*/ 1561 h 1787"/>
              <a:gd name="T78" fmla="*/ 2578 w 4971"/>
              <a:gd name="T79" fmla="*/ 1583 h 1787"/>
              <a:gd name="T80" fmla="*/ 2734 w 4971"/>
              <a:gd name="T81" fmla="*/ 1633 h 1787"/>
              <a:gd name="T82" fmla="*/ 2885 w 4971"/>
              <a:gd name="T83" fmla="*/ 1661 h 1787"/>
              <a:gd name="T84" fmla="*/ 3059 w 4971"/>
              <a:gd name="T85" fmla="*/ 1689 h 1787"/>
              <a:gd name="T86" fmla="*/ 3131 w 4971"/>
              <a:gd name="T87" fmla="*/ 1706 h 1787"/>
              <a:gd name="T88" fmla="*/ 3260 w 4971"/>
              <a:gd name="T89" fmla="*/ 1728 h 1787"/>
              <a:gd name="T90" fmla="*/ 3540 w 4971"/>
              <a:gd name="T91" fmla="*/ 1773 h 1787"/>
              <a:gd name="T92" fmla="*/ 3674 w 4971"/>
              <a:gd name="T93" fmla="*/ 1751 h 1787"/>
              <a:gd name="T94" fmla="*/ 3870 w 4971"/>
              <a:gd name="T95" fmla="*/ 1745 h 1787"/>
              <a:gd name="T96" fmla="*/ 4390 w 4971"/>
              <a:gd name="T97" fmla="*/ 1628 h 1787"/>
              <a:gd name="T98" fmla="*/ 4440 w 4971"/>
              <a:gd name="T99" fmla="*/ 1616 h 1787"/>
              <a:gd name="T100" fmla="*/ 4474 w 4971"/>
              <a:gd name="T101" fmla="*/ 1594 h 1787"/>
              <a:gd name="T102" fmla="*/ 4541 w 4971"/>
              <a:gd name="T103" fmla="*/ 1527 h 1787"/>
              <a:gd name="T104" fmla="*/ 4569 w 4971"/>
              <a:gd name="T105" fmla="*/ 1493 h 1787"/>
              <a:gd name="T106" fmla="*/ 4602 w 4971"/>
              <a:gd name="T107" fmla="*/ 1471 h 1787"/>
              <a:gd name="T108" fmla="*/ 4675 w 4971"/>
              <a:gd name="T109" fmla="*/ 1421 h 1787"/>
              <a:gd name="T110" fmla="*/ 4792 w 4971"/>
              <a:gd name="T111" fmla="*/ 1365 h 1787"/>
              <a:gd name="T112" fmla="*/ 4854 w 4971"/>
              <a:gd name="T113" fmla="*/ 1298 h 1787"/>
              <a:gd name="T114" fmla="*/ 4882 w 4971"/>
              <a:gd name="T115" fmla="*/ 1247 h 1787"/>
              <a:gd name="T116" fmla="*/ 4915 w 4971"/>
              <a:gd name="T117" fmla="*/ 1186 h 1787"/>
              <a:gd name="T118" fmla="*/ 4955 w 4971"/>
              <a:gd name="T119" fmla="*/ 1113 h 1787"/>
              <a:gd name="T120" fmla="*/ 4971 w 4971"/>
              <a:gd name="T121" fmla="*/ 1091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1" h="1787">
                <a:moveTo>
                  <a:pt x="0" y="280"/>
                </a:moveTo>
                <a:cubicBezTo>
                  <a:pt x="39" y="294"/>
                  <a:pt x="78" y="283"/>
                  <a:pt x="117" y="274"/>
                </a:cubicBezTo>
                <a:cubicBezTo>
                  <a:pt x="163" y="263"/>
                  <a:pt x="211" y="260"/>
                  <a:pt x="257" y="246"/>
                </a:cubicBezTo>
                <a:cubicBezTo>
                  <a:pt x="293" y="235"/>
                  <a:pt x="321" y="220"/>
                  <a:pt x="358" y="213"/>
                </a:cubicBezTo>
                <a:cubicBezTo>
                  <a:pt x="459" y="175"/>
                  <a:pt x="525" y="158"/>
                  <a:pt x="637" y="151"/>
                </a:cubicBezTo>
                <a:cubicBezTo>
                  <a:pt x="685" y="144"/>
                  <a:pt x="725" y="121"/>
                  <a:pt x="772" y="107"/>
                </a:cubicBezTo>
                <a:cubicBezTo>
                  <a:pt x="791" y="86"/>
                  <a:pt x="824" y="76"/>
                  <a:pt x="850" y="67"/>
                </a:cubicBezTo>
                <a:cubicBezTo>
                  <a:pt x="859" y="64"/>
                  <a:pt x="884" y="42"/>
                  <a:pt x="889" y="39"/>
                </a:cubicBezTo>
                <a:cubicBezTo>
                  <a:pt x="920" y="19"/>
                  <a:pt x="965" y="9"/>
                  <a:pt x="1001" y="0"/>
                </a:cubicBezTo>
                <a:cubicBezTo>
                  <a:pt x="1032" y="4"/>
                  <a:pt x="1072" y="7"/>
                  <a:pt x="1101" y="23"/>
                </a:cubicBezTo>
                <a:cubicBezTo>
                  <a:pt x="1113" y="30"/>
                  <a:pt x="1135" y="45"/>
                  <a:pt x="1135" y="45"/>
                </a:cubicBezTo>
                <a:cubicBezTo>
                  <a:pt x="1142" y="56"/>
                  <a:pt x="1143" y="70"/>
                  <a:pt x="1152" y="79"/>
                </a:cubicBezTo>
                <a:cubicBezTo>
                  <a:pt x="1164" y="91"/>
                  <a:pt x="1198" y="112"/>
                  <a:pt x="1213" y="123"/>
                </a:cubicBezTo>
                <a:cubicBezTo>
                  <a:pt x="1220" y="133"/>
                  <a:pt x="1231" y="140"/>
                  <a:pt x="1236" y="151"/>
                </a:cubicBezTo>
                <a:cubicBezTo>
                  <a:pt x="1242" y="163"/>
                  <a:pt x="1242" y="177"/>
                  <a:pt x="1247" y="190"/>
                </a:cubicBezTo>
                <a:cubicBezTo>
                  <a:pt x="1249" y="204"/>
                  <a:pt x="1257" y="262"/>
                  <a:pt x="1269" y="274"/>
                </a:cubicBezTo>
                <a:cubicBezTo>
                  <a:pt x="1272" y="277"/>
                  <a:pt x="1309" y="301"/>
                  <a:pt x="1320" y="308"/>
                </a:cubicBezTo>
                <a:cubicBezTo>
                  <a:pt x="1337" y="319"/>
                  <a:pt x="1346" y="339"/>
                  <a:pt x="1359" y="353"/>
                </a:cubicBezTo>
                <a:cubicBezTo>
                  <a:pt x="1376" y="371"/>
                  <a:pt x="1373" y="357"/>
                  <a:pt x="1387" y="375"/>
                </a:cubicBezTo>
                <a:cubicBezTo>
                  <a:pt x="1413" y="409"/>
                  <a:pt x="1411" y="432"/>
                  <a:pt x="1426" y="470"/>
                </a:cubicBezTo>
                <a:cubicBezTo>
                  <a:pt x="1435" y="493"/>
                  <a:pt x="1457" y="515"/>
                  <a:pt x="1465" y="537"/>
                </a:cubicBezTo>
                <a:cubicBezTo>
                  <a:pt x="1472" y="556"/>
                  <a:pt x="1476" y="571"/>
                  <a:pt x="1487" y="588"/>
                </a:cubicBezTo>
                <a:cubicBezTo>
                  <a:pt x="1495" y="619"/>
                  <a:pt x="1504" y="650"/>
                  <a:pt x="1521" y="677"/>
                </a:cubicBezTo>
                <a:cubicBezTo>
                  <a:pt x="1534" y="721"/>
                  <a:pt x="1539" y="707"/>
                  <a:pt x="1566" y="739"/>
                </a:cubicBezTo>
                <a:cubicBezTo>
                  <a:pt x="1596" y="774"/>
                  <a:pt x="1556" y="733"/>
                  <a:pt x="1588" y="778"/>
                </a:cubicBezTo>
                <a:cubicBezTo>
                  <a:pt x="1601" y="796"/>
                  <a:pt x="1620" y="811"/>
                  <a:pt x="1633" y="828"/>
                </a:cubicBezTo>
                <a:cubicBezTo>
                  <a:pt x="1668" y="874"/>
                  <a:pt x="1639" y="852"/>
                  <a:pt x="1672" y="873"/>
                </a:cubicBezTo>
                <a:cubicBezTo>
                  <a:pt x="1702" y="918"/>
                  <a:pt x="1739" y="988"/>
                  <a:pt x="1795" y="1001"/>
                </a:cubicBezTo>
                <a:cubicBezTo>
                  <a:pt x="1813" y="1029"/>
                  <a:pt x="1830" y="1043"/>
                  <a:pt x="1862" y="1052"/>
                </a:cubicBezTo>
                <a:cubicBezTo>
                  <a:pt x="1874" y="1070"/>
                  <a:pt x="1881" y="1092"/>
                  <a:pt x="1896" y="1108"/>
                </a:cubicBezTo>
                <a:cubicBezTo>
                  <a:pt x="1926" y="1141"/>
                  <a:pt x="1961" y="1161"/>
                  <a:pt x="1996" y="1186"/>
                </a:cubicBezTo>
                <a:cubicBezTo>
                  <a:pt x="2031" y="1211"/>
                  <a:pt x="1995" y="1198"/>
                  <a:pt x="2030" y="1208"/>
                </a:cubicBezTo>
                <a:cubicBezTo>
                  <a:pt x="2060" y="1227"/>
                  <a:pt x="2084" y="1250"/>
                  <a:pt x="2119" y="1259"/>
                </a:cubicBezTo>
                <a:cubicBezTo>
                  <a:pt x="2141" y="1291"/>
                  <a:pt x="2145" y="1302"/>
                  <a:pt x="2186" y="1309"/>
                </a:cubicBezTo>
                <a:cubicBezTo>
                  <a:pt x="2202" y="1324"/>
                  <a:pt x="2203" y="1338"/>
                  <a:pt x="2214" y="1354"/>
                </a:cubicBezTo>
                <a:cubicBezTo>
                  <a:pt x="2234" y="1384"/>
                  <a:pt x="2271" y="1398"/>
                  <a:pt x="2298" y="1421"/>
                </a:cubicBezTo>
                <a:cubicBezTo>
                  <a:pt x="2334" y="1453"/>
                  <a:pt x="2369" y="1475"/>
                  <a:pt x="2410" y="1499"/>
                </a:cubicBezTo>
                <a:cubicBezTo>
                  <a:pt x="2430" y="1511"/>
                  <a:pt x="2450" y="1531"/>
                  <a:pt x="2472" y="1538"/>
                </a:cubicBezTo>
                <a:cubicBezTo>
                  <a:pt x="2482" y="1545"/>
                  <a:pt x="2490" y="1555"/>
                  <a:pt x="2500" y="1561"/>
                </a:cubicBezTo>
                <a:cubicBezTo>
                  <a:pt x="2521" y="1574"/>
                  <a:pt x="2555" y="1578"/>
                  <a:pt x="2578" y="1583"/>
                </a:cubicBezTo>
                <a:cubicBezTo>
                  <a:pt x="2623" y="1612"/>
                  <a:pt x="2683" y="1617"/>
                  <a:pt x="2734" y="1633"/>
                </a:cubicBezTo>
                <a:cubicBezTo>
                  <a:pt x="2777" y="1665"/>
                  <a:pt x="2833" y="1655"/>
                  <a:pt x="2885" y="1661"/>
                </a:cubicBezTo>
                <a:cubicBezTo>
                  <a:pt x="2941" y="1676"/>
                  <a:pt x="3002" y="1678"/>
                  <a:pt x="3059" y="1689"/>
                </a:cubicBezTo>
                <a:cubicBezTo>
                  <a:pt x="3083" y="1694"/>
                  <a:pt x="3131" y="1706"/>
                  <a:pt x="3131" y="1706"/>
                </a:cubicBezTo>
                <a:cubicBezTo>
                  <a:pt x="3162" y="1735"/>
                  <a:pt x="3218" y="1723"/>
                  <a:pt x="3260" y="1728"/>
                </a:cubicBezTo>
                <a:cubicBezTo>
                  <a:pt x="3355" y="1762"/>
                  <a:pt x="3437" y="1768"/>
                  <a:pt x="3540" y="1773"/>
                </a:cubicBezTo>
                <a:cubicBezTo>
                  <a:pt x="3578" y="1787"/>
                  <a:pt x="3631" y="1753"/>
                  <a:pt x="3674" y="1751"/>
                </a:cubicBezTo>
                <a:cubicBezTo>
                  <a:pt x="3739" y="1748"/>
                  <a:pt x="3805" y="1747"/>
                  <a:pt x="3870" y="1745"/>
                </a:cubicBezTo>
                <a:cubicBezTo>
                  <a:pt x="4058" y="1702"/>
                  <a:pt x="4206" y="1637"/>
                  <a:pt x="4390" y="1628"/>
                </a:cubicBezTo>
                <a:cubicBezTo>
                  <a:pt x="4394" y="1627"/>
                  <a:pt x="4434" y="1619"/>
                  <a:pt x="4440" y="1616"/>
                </a:cubicBezTo>
                <a:cubicBezTo>
                  <a:pt x="4452" y="1610"/>
                  <a:pt x="4474" y="1594"/>
                  <a:pt x="4474" y="1594"/>
                </a:cubicBezTo>
                <a:cubicBezTo>
                  <a:pt x="4489" y="1571"/>
                  <a:pt x="4515" y="1536"/>
                  <a:pt x="4541" y="1527"/>
                </a:cubicBezTo>
                <a:cubicBezTo>
                  <a:pt x="4551" y="1511"/>
                  <a:pt x="4553" y="1505"/>
                  <a:pt x="4569" y="1493"/>
                </a:cubicBezTo>
                <a:cubicBezTo>
                  <a:pt x="4579" y="1485"/>
                  <a:pt x="4602" y="1471"/>
                  <a:pt x="4602" y="1471"/>
                </a:cubicBezTo>
                <a:cubicBezTo>
                  <a:pt x="4626" y="1434"/>
                  <a:pt x="4629" y="1427"/>
                  <a:pt x="4675" y="1421"/>
                </a:cubicBezTo>
                <a:cubicBezTo>
                  <a:pt x="4705" y="1402"/>
                  <a:pt x="4759" y="1375"/>
                  <a:pt x="4792" y="1365"/>
                </a:cubicBezTo>
                <a:cubicBezTo>
                  <a:pt x="4815" y="1343"/>
                  <a:pt x="4837" y="1325"/>
                  <a:pt x="4854" y="1298"/>
                </a:cubicBezTo>
                <a:cubicBezTo>
                  <a:pt x="4859" y="1279"/>
                  <a:pt x="4882" y="1247"/>
                  <a:pt x="4882" y="1247"/>
                </a:cubicBezTo>
                <a:cubicBezTo>
                  <a:pt x="4889" y="1225"/>
                  <a:pt x="4905" y="1208"/>
                  <a:pt x="4915" y="1186"/>
                </a:cubicBezTo>
                <a:cubicBezTo>
                  <a:pt x="4929" y="1154"/>
                  <a:pt x="4929" y="1137"/>
                  <a:pt x="4955" y="1113"/>
                </a:cubicBezTo>
                <a:cubicBezTo>
                  <a:pt x="4961" y="1092"/>
                  <a:pt x="4955" y="1098"/>
                  <a:pt x="4971" y="1091"/>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9" name="Line 13"/>
          <p:cNvSpPr>
            <a:spLocks noChangeShapeType="1"/>
          </p:cNvSpPr>
          <p:nvPr/>
        </p:nvSpPr>
        <p:spPr bwMode="auto">
          <a:xfrm>
            <a:off x="1231900" y="2768600"/>
            <a:ext cx="76200" cy="381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0" name="Text Box 14"/>
          <p:cNvSpPr txBox="1">
            <a:spLocks noChangeArrowheads="1"/>
          </p:cNvSpPr>
          <p:nvPr/>
        </p:nvSpPr>
        <p:spPr bwMode="auto">
          <a:xfrm>
            <a:off x="609600" y="2895600"/>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150’</a:t>
            </a:r>
          </a:p>
        </p:txBody>
      </p:sp>
      <p:sp>
        <p:nvSpPr>
          <p:cNvPr id="4111" name="Text Box 15"/>
          <p:cNvSpPr txBox="1">
            <a:spLocks noChangeArrowheads="1"/>
          </p:cNvSpPr>
          <p:nvPr/>
        </p:nvSpPr>
        <p:spPr bwMode="auto">
          <a:xfrm>
            <a:off x="5943600" y="533400"/>
            <a:ext cx="29718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a:t>Type II-B waterbody</a:t>
            </a:r>
          </a:p>
          <a:p>
            <a:pPr>
              <a:spcBef>
                <a:spcPct val="50000"/>
              </a:spcBef>
            </a:pPr>
            <a:r>
              <a:rPr lang="en-US" altLang="en-US" sz="2200" dirty="0"/>
              <a:t>Augmented buffer on outer bend subject to erosion</a:t>
            </a:r>
          </a:p>
        </p:txBody>
      </p:sp>
      <p:sp>
        <p:nvSpPr>
          <p:cNvPr id="4113" name="Freeform 17"/>
          <p:cNvSpPr>
            <a:spLocks/>
          </p:cNvSpPr>
          <p:nvPr/>
        </p:nvSpPr>
        <p:spPr bwMode="auto">
          <a:xfrm>
            <a:off x="665163" y="2184400"/>
            <a:ext cx="719137" cy="150813"/>
          </a:xfrm>
          <a:custGeom>
            <a:avLst/>
            <a:gdLst>
              <a:gd name="T0" fmla="*/ 453 w 453"/>
              <a:gd name="T1" fmla="*/ 0 h 95"/>
              <a:gd name="T2" fmla="*/ 364 w 453"/>
              <a:gd name="T3" fmla="*/ 16 h 95"/>
              <a:gd name="T4" fmla="*/ 302 w 453"/>
              <a:gd name="T5" fmla="*/ 33 h 95"/>
              <a:gd name="T6" fmla="*/ 151 w 453"/>
              <a:gd name="T7" fmla="*/ 95 h 95"/>
              <a:gd name="T8" fmla="*/ 23 w 453"/>
              <a:gd name="T9" fmla="*/ 78 h 95"/>
              <a:gd name="T10" fmla="*/ 0 w 453"/>
              <a:gd name="T11" fmla="*/ 95 h 95"/>
            </a:gdLst>
            <a:ahLst/>
            <a:cxnLst>
              <a:cxn ang="0">
                <a:pos x="T0" y="T1"/>
              </a:cxn>
              <a:cxn ang="0">
                <a:pos x="T2" y="T3"/>
              </a:cxn>
              <a:cxn ang="0">
                <a:pos x="T4" y="T5"/>
              </a:cxn>
              <a:cxn ang="0">
                <a:pos x="T6" y="T7"/>
              </a:cxn>
              <a:cxn ang="0">
                <a:pos x="T8" y="T9"/>
              </a:cxn>
              <a:cxn ang="0">
                <a:pos x="T10" y="T11"/>
              </a:cxn>
            </a:cxnLst>
            <a:rect l="0" t="0" r="r" b="b"/>
            <a:pathLst>
              <a:path w="453" h="95">
                <a:moveTo>
                  <a:pt x="453" y="0"/>
                </a:moveTo>
                <a:cubicBezTo>
                  <a:pt x="420" y="10"/>
                  <a:pt x="404" y="12"/>
                  <a:pt x="364" y="16"/>
                </a:cubicBezTo>
                <a:cubicBezTo>
                  <a:pt x="342" y="21"/>
                  <a:pt x="323" y="27"/>
                  <a:pt x="302" y="33"/>
                </a:cubicBezTo>
                <a:cubicBezTo>
                  <a:pt x="258" y="63"/>
                  <a:pt x="201" y="77"/>
                  <a:pt x="151" y="95"/>
                </a:cubicBezTo>
                <a:cubicBezTo>
                  <a:pt x="108" y="86"/>
                  <a:pt x="64" y="93"/>
                  <a:pt x="23" y="78"/>
                </a:cubicBezTo>
                <a:cubicBezTo>
                  <a:pt x="2" y="85"/>
                  <a:pt x="9" y="79"/>
                  <a:pt x="0" y="95"/>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9" name="Text Box 23"/>
          <p:cNvSpPr txBox="1">
            <a:spLocks noChangeArrowheads="1"/>
          </p:cNvSpPr>
          <p:nvPr/>
        </p:nvSpPr>
        <p:spPr bwMode="auto">
          <a:xfrm>
            <a:off x="415132" y="1905000"/>
            <a:ext cx="7278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t>150</a:t>
            </a:r>
            <a:r>
              <a:rPr lang="en-US" altLang="en-US" dirty="0"/>
              <a:t>’</a:t>
            </a:r>
          </a:p>
        </p:txBody>
      </p:sp>
      <p:sp>
        <p:nvSpPr>
          <p:cNvPr id="4121" name="AutoShape 25"/>
          <p:cNvSpPr>
            <a:spLocks noChangeArrowheads="1"/>
          </p:cNvSpPr>
          <p:nvPr/>
        </p:nvSpPr>
        <p:spPr bwMode="auto">
          <a:xfrm>
            <a:off x="685800" y="4343400"/>
            <a:ext cx="228600" cy="2286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2" name="Oval 26"/>
          <p:cNvSpPr>
            <a:spLocks noChangeArrowheads="1"/>
          </p:cNvSpPr>
          <p:nvPr/>
        </p:nvSpPr>
        <p:spPr bwMode="auto">
          <a:xfrm>
            <a:off x="685800" y="4724400"/>
            <a:ext cx="304800" cy="152400"/>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3" name="Line 27"/>
          <p:cNvSpPr>
            <a:spLocks noChangeShapeType="1"/>
          </p:cNvSpPr>
          <p:nvPr/>
        </p:nvSpPr>
        <p:spPr bwMode="auto">
          <a:xfrm>
            <a:off x="685800" y="5105400"/>
            <a:ext cx="3048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4" name="Line 28"/>
          <p:cNvSpPr>
            <a:spLocks noChangeShapeType="1"/>
          </p:cNvSpPr>
          <p:nvPr/>
        </p:nvSpPr>
        <p:spPr bwMode="auto">
          <a:xfrm>
            <a:off x="685800" y="5410200"/>
            <a:ext cx="304800" cy="0"/>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5" name="Line 29"/>
          <p:cNvSpPr>
            <a:spLocks noChangeShapeType="1"/>
          </p:cNvSpPr>
          <p:nvPr/>
        </p:nvSpPr>
        <p:spPr bwMode="auto">
          <a:xfrm>
            <a:off x="685800" y="5715000"/>
            <a:ext cx="3048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6" name="Text Box 30"/>
          <p:cNvSpPr txBox="1">
            <a:spLocks noChangeArrowheads="1"/>
          </p:cNvSpPr>
          <p:nvPr/>
        </p:nvSpPr>
        <p:spPr bwMode="auto">
          <a:xfrm>
            <a:off x="1160771" y="4648200"/>
            <a:ext cx="10858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t>Point bar</a:t>
            </a:r>
          </a:p>
        </p:txBody>
      </p:sp>
      <p:sp>
        <p:nvSpPr>
          <p:cNvPr id="4127" name="Text Box 31"/>
          <p:cNvSpPr txBox="1">
            <a:spLocks noChangeArrowheads="1"/>
          </p:cNvSpPr>
          <p:nvPr/>
        </p:nvSpPr>
        <p:spPr bwMode="auto">
          <a:xfrm>
            <a:off x="1142999" y="4191000"/>
            <a:ext cx="18510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t>Site for measuring stream width</a:t>
            </a:r>
          </a:p>
        </p:txBody>
      </p:sp>
      <p:sp>
        <p:nvSpPr>
          <p:cNvPr id="4128" name="Text Box 32"/>
          <p:cNvSpPr txBox="1">
            <a:spLocks noChangeArrowheads="1"/>
          </p:cNvSpPr>
          <p:nvPr/>
        </p:nvSpPr>
        <p:spPr bwMode="auto">
          <a:xfrm>
            <a:off x="1162050" y="4930775"/>
            <a:ext cx="1143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a:t>OHWM</a:t>
            </a:r>
          </a:p>
        </p:txBody>
      </p:sp>
      <p:sp>
        <p:nvSpPr>
          <p:cNvPr id="4129" name="Text Box 33"/>
          <p:cNvSpPr txBox="1">
            <a:spLocks noChangeArrowheads="1"/>
          </p:cNvSpPr>
          <p:nvPr/>
        </p:nvSpPr>
        <p:spPr bwMode="auto">
          <a:xfrm>
            <a:off x="1169036" y="5250190"/>
            <a:ext cx="2286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t>Edge of standard buffer</a:t>
            </a:r>
          </a:p>
        </p:txBody>
      </p:sp>
      <p:sp>
        <p:nvSpPr>
          <p:cNvPr id="4130" name="Text Box 34"/>
          <p:cNvSpPr txBox="1">
            <a:spLocks noChangeArrowheads="1"/>
          </p:cNvSpPr>
          <p:nvPr/>
        </p:nvSpPr>
        <p:spPr bwMode="auto">
          <a:xfrm>
            <a:off x="1160771" y="5557967"/>
            <a:ext cx="281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t>Edge of augmented buffer on outer bend subject to erosion</a:t>
            </a:r>
          </a:p>
        </p:txBody>
      </p:sp>
      <p:sp>
        <p:nvSpPr>
          <p:cNvPr id="4131" name="Freeform 35"/>
          <p:cNvSpPr>
            <a:spLocks/>
          </p:cNvSpPr>
          <p:nvPr/>
        </p:nvSpPr>
        <p:spPr bwMode="auto">
          <a:xfrm>
            <a:off x="2033588" y="2455863"/>
            <a:ext cx="993775" cy="304800"/>
          </a:xfrm>
          <a:custGeom>
            <a:avLst/>
            <a:gdLst>
              <a:gd name="T0" fmla="*/ 0 w 626"/>
              <a:gd name="T1" fmla="*/ 36 h 192"/>
              <a:gd name="T2" fmla="*/ 89 w 626"/>
              <a:gd name="T3" fmla="*/ 19 h 192"/>
              <a:gd name="T4" fmla="*/ 296 w 626"/>
              <a:gd name="T5" fmla="*/ 19 h 192"/>
              <a:gd name="T6" fmla="*/ 397 w 626"/>
              <a:gd name="T7" fmla="*/ 41 h 192"/>
              <a:gd name="T8" fmla="*/ 430 w 626"/>
              <a:gd name="T9" fmla="*/ 52 h 192"/>
              <a:gd name="T10" fmla="*/ 441 w 626"/>
              <a:gd name="T11" fmla="*/ 64 h 192"/>
              <a:gd name="T12" fmla="*/ 453 w 626"/>
              <a:gd name="T13" fmla="*/ 75 h 192"/>
              <a:gd name="T14" fmla="*/ 486 w 626"/>
              <a:gd name="T15" fmla="*/ 86 h 192"/>
              <a:gd name="T16" fmla="*/ 564 w 626"/>
              <a:gd name="T17" fmla="*/ 147 h 192"/>
              <a:gd name="T18" fmla="*/ 609 w 626"/>
              <a:gd name="T19" fmla="*/ 187 h 192"/>
              <a:gd name="T20" fmla="*/ 626 w 626"/>
              <a:gd name="T21"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6" h="192">
                <a:moveTo>
                  <a:pt x="0" y="36"/>
                </a:moveTo>
                <a:cubicBezTo>
                  <a:pt x="31" y="24"/>
                  <a:pt x="55" y="22"/>
                  <a:pt x="89" y="19"/>
                </a:cubicBezTo>
                <a:cubicBezTo>
                  <a:pt x="158" y="0"/>
                  <a:pt x="227" y="12"/>
                  <a:pt x="296" y="19"/>
                </a:cubicBezTo>
                <a:cubicBezTo>
                  <a:pt x="332" y="27"/>
                  <a:pt x="359" y="37"/>
                  <a:pt x="397" y="41"/>
                </a:cubicBezTo>
                <a:cubicBezTo>
                  <a:pt x="408" y="45"/>
                  <a:pt x="420" y="46"/>
                  <a:pt x="430" y="52"/>
                </a:cubicBezTo>
                <a:cubicBezTo>
                  <a:pt x="435" y="55"/>
                  <a:pt x="437" y="60"/>
                  <a:pt x="441" y="64"/>
                </a:cubicBezTo>
                <a:cubicBezTo>
                  <a:pt x="445" y="68"/>
                  <a:pt x="448" y="72"/>
                  <a:pt x="453" y="75"/>
                </a:cubicBezTo>
                <a:cubicBezTo>
                  <a:pt x="463" y="81"/>
                  <a:pt x="476" y="80"/>
                  <a:pt x="486" y="86"/>
                </a:cubicBezTo>
                <a:cubicBezTo>
                  <a:pt x="519" y="104"/>
                  <a:pt x="538" y="121"/>
                  <a:pt x="564" y="147"/>
                </a:cubicBezTo>
                <a:cubicBezTo>
                  <a:pt x="584" y="167"/>
                  <a:pt x="570" y="175"/>
                  <a:pt x="609" y="187"/>
                </a:cubicBezTo>
                <a:cubicBezTo>
                  <a:pt x="615" y="189"/>
                  <a:pt x="626" y="192"/>
                  <a:pt x="626" y="192"/>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2" name="Line 36"/>
          <p:cNvSpPr>
            <a:spLocks noChangeShapeType="1"/>
          </p:cNvSpPr>
          <p:nvPr/>
        </p:nvSpPr>
        <p:spPr bwMode="auto">
          <a:xfrm flipH="1">
            <a:off x="5867400" y="4038600"/>
            <a:ext cx="152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3" name="Text Box 37"/>
          <p:cNvSpPr txBox="1">
            <a:spLocks noChangeArrowheads="1"/>
          </p:cNvSpPr>
          <p:nvPr/>
        </p:nvSpPr>
        <p:spPr bwMode="auto">
          <a:xfrm>
            <a:off x="5867400" y="3505200"/>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No point bar</a:t>
            </a:r>
          </a:p>
        </p:txBody>
      </p:sp>
      <p:sp>
        <p:nvSpPr>
          <p:cNvPr id="4135" name="Freeform 39"/>
          <p:cNvSpPr>
            <a:spLocks/>
          </p:cNvSpPr>
          <p:nvPr/>
        </p:nvSpPr>
        <p:spPr bwMode="auto">
          <a:xfrm>
            <a:off x="1111250" y="868363"/>
            <a:ext cx="3067050" cy="1579562"/>
          </a:xfrm>
          <a:custGeom>
            <a:avLst/>
            <a:gdLst>
              <a:gd name="T0" fmla="*/ 40 w 1932"/>
              <a:gd name="T1" fmla="*/ 582 h 995"/>
              <a:gd name="T2" fmla="*/ 0 w 1932"/>
              <a:gd name="T3" fmla="*/ 362 h 995"/>
              <a:gd name="T4" fmla="*/ 6 w 1932"/>
              <a:gd name="T5" fmla="*/ 340 h 995"/>
              <a:gd name="T6" fmla="*/ 102 w 1932"/>
              <a:gd name="T7" fmla="*/ 311 h 995"/>
              <a:gd name="T8" fmla="*/ 153 w 1932"/>
              <a:gd name="T9" fmla="*/ 294 h 995"/>
              <a:gd name="T10" fmla="*/ 204 w 1932"/>
              <a:gd name="T11" fmla="*/ 266 h 995"/>
              <a:gd name="T12" fmla="*/ 249 w 1932"/>
              <a:gd name="T13" fmla="*/ 232 h 995"/>
              <a:gd name="T14" fmla="*/ 339 w 1932"/>
              <a:gd name="T15" fmla="*/ 204 h 995"/>
              <a:gd name="T16" fmla="*/ 486 w 1932"/>
              <a:gd name="T17" fmla="*/ 148 h 995"/>
              <a:gd name="T18" fmla="*/ 520 w 1932"/>
              <a:gd name="T19" fmla="*/ 131 h 995"/>
              <a:gd name="T20" fmla="*/ 678 w 1932"/>
              <a:gd name="T21" fmla="*/ 80 h 995"/>
              <a:gd name="T22" fmla="*/ 926 w 1932"/>
              <a:gd name="T23" fmla="*/ 35 h 995"/>
              <a:gd name="T24" fmla="*/ 1017 w 1932"/>
              <a:gd name="T25" fmla="*/ 18 h 995"/>
              <a:gd name="T26" fmla="*/ 1260 w 1932"/>
              <a:gd name="T27" fmla="*/ 35 h 995"/>
              <a:gd name="T28" fmla="*/ 1372 w 1932"/>
              <a:gd name="T29" fmla="*/ 74 h 995"/>
              <a:gd name="T30" fmla="*/ 1497 w 1932"/>
              <a:gd name="T31" fmla="*/ 125 h 995"/>
              <a:gd name="T32" fmla="*/ 1502 w 1932"/>
              <a:gd name="T33" fmla="*/ 148 h 995"/>
              <a:gd name="T34" fmla="*/ 1548 w 1932"/>
              <a:gd name="T35" fmla="*/ 153 h 995"/>
              <a:gd name="T36" fmla="*/ 1632 w 1932"/>
              <a:gd name="T37" fmla="*/ 193 h 995"/>
              <a:gd name="T38" fmla="*/ 1672 w 1932"/>
              <a:gd name="T39" fmla="*/ 238 h 995"/>
              <a:gd name="T40" fmla="*/ 1723 w 1932"/>
              <a:gd name="T41" fmla="*/ 294 h 995"/>
              <a:gd name="T42" fmla="*/ 1790 w 1932"/>
              <a:gd name="T43" fmla="*/ 385 h 995"/>
              <a:gd name="T44" fmla="*/ 1830 w 1932"/>
              <a:gd name="T45" fmla="*/ 469 h 995"/>
              <a:gd name="T46" fmla="*/ 1875 w 1932"/>
              <a:gd name="T47" fmla="*/ 588 h 995"/>
              <a:gd name="T48" fmla="*/ 1903 w 1932"/>
              <a:gd name="T49" fmla="*/ 690 h 995"/>
              <a:gd name="T50" fmla="*/ 1920 w 1932"/>
              <a:gd name="T51" fmla="*/ 842 h 995"/>
              <a:gd name="T52" fmla="*/ 1932 w 1932"/>
              <a:gd name="T53" fmla="*/ 876 h 995"/>
              <a:gd name="T54" fmla="*/ 1847 w 1932"/>
              <a:gd name="T55" fmla="*/ 921 h 995"/>
              <a:gd name="T56" fmla="*/ 1768 w 1932"/>
              <a:gd name="T57" fmla="*/ 966 h 995"/>
              <a:gd name="T58" fmla="*/ 1711 w 1932"/>
              <a:gd name="T59" fmla="*/ 995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32" h="995">
                <a:moveTo>
                  <a:pt x="40" y="582"/>
                </a:moveTo>
                <a:cubicBezTo>
                  <a:pt x="15" y="512"/>
                  <a:pt x="16" y="435"/>
                  <a:pt x="0" y="362"/>
                </a:cubicBezTo>
                <a:cubicBezTo>
                  <a:pt x="2" y="355"/>
                  <a:pt x="0" y="345"/>
                  <a:pt x="6" y="340"/>
                </a:cubicBezTo>
                <a:cubicBezTo>
                  <a:pt x="25" y="324"/>
                  <a:pt x="78" y="318"/>
                  <a:pt x="102" y="311"/>
                </a:cubicBezTo>
                <a:cubicBezTo>
                  <a:pt x="119" y="306"/>
                  <a:pt x="153" y="294"/>
                  <a:pt x="153" y="294"/>
                </a:cubicBezTo>
                <a:cubicBezTo>
                  <a:pt x="172" y="275"/>
                  <a:pt x="181" y="278"/>
                  <a:pt x="204" y="266"/>
                </a:cubicBezTo>
                <a:cubicBezTo>
                  <a:pt x="221" y="257"/>
                  <a:pt x="232" y="241"/>
                  <a:pt x="249" y="232"/>
                </a:cubicBezTo>
                <a:cubicBezTo>
                  <a:pt x="275" y="219"/>
                  <a:pt x="310" y="212"/>
                  <a:pt x="339" y="204"/>
                </a:cubicBezTo>
                <a:cubicBezTo>
                  <a:pt x="380" y="163"/>
                  <a:pt x="432" y="161"/>
                  <a:pt x="486" y="148"/>
                </a:cubicBezTo>
                <a:cubicBezTo>
                  <a:pt x="516" y="141"/>
                  <a:pt x="491" y="144"/>
                  <a:pt x="520" y="131"/>
                </a:cubicBezTo>
                <a:cubicBezTo>
                  <a:pt x="570" y="109"/>
                  <a:pt x="626" y="95"/>
                  <a:pt x="678" y="80"/>
                </a:cubicBezTo>
                <a:cubicBezTo>
                  <a:pt x="754" y="31"/>
                  <a:pt x="834" y="38"/>
                  <a:pt x="926" y="35"/>
                </a:cubicBezTo>
                <a:cubicBezTo>
                  <a:pt x="956" y="24"/>
                  <a:pt x="985" y="22"/>
                  <a:pt x="1017" y="18"/>
                </a:cubicBezTo>
                <a:cubicBezTo>
                  <a:pt x="1084" y="0"/>
                  <a:pt x="1190" y="30"/>
                  <a:pt x="1260" y="35"/>
                </a:cubicBezTo>
                <a:cubicBezTo>
                  <a:pt x="1300" y="44"/>
                  <a:pt x="1334" y="62"/>
                  <a:pt x="1372" y="74"/>
                </a:cubicBezTo>
                <a:cubicBezTo>
                  <a:pt x="1411" y="99"/>
                  <a:pt x="1458" y="100"/>
                  <a:pt x="1497" y="125"/>
                </a:cubicBezTo>
                <a:cubicBezTo>
                  <a:pt x="1499" y="133"/>
                  <a:pt x="1495" y="144"/>
                  <a:pt x="1502" y="148"/>
                </a:cubicBezTo>
                <a:cubicBezTo>
                  <a:pt x="1516" y="155"/>
                  <a:pt x="1533" y="150"/>
                  <a:pt x="1548" y="153"/>
                </a:cubicBezTo>
                <a:cubicBezTo>
                  <a:pt x="1580" y="160"/>
                  <a:pt x="1602" y="182"/>
                  <a:pt x="1632" y="193"/>
                </a:cubicBezTo>
                <a:cubicBezTo>
                  <a:pt x="1644" y="210"/>
                  <a:pt x="1660" y="222"/>
                  <a:pt x="1672" y="238"/>
                </a:cubicBezTo>
                <a:cubicBezTo>
                  <a:pt x="1695" y="268"/>
                  <a:pt x="1693" y="275"/>
                  <a:pt x="1723" y="294"/>
                </a:cubicBezTo>
                <a:cubicBezTo>
                  <a:pt x="1744" y="327"/>
                  <a:pt x="1764" y="357"/>
                  <a:pt x="1790" y="385"/>
                </a:cubicBezTo>
                <a:cubicBezTo>
                  <a:pt x="1800" y="414"/>
                  <a:pt x="1816" y="442"/>
                  <a:pt x="1830" y="469"/>
                </a:cubicBezTo>
                <a:cubicBezTo>
                  <a:pt x="1850" y="507"/>
                  <a:pt x="1851" y="551"/>
                  <a:pt x="1875" y="588"/>
                </a:cubicBezTo>
                <a:cubicBezTo>
                  <a:pt x="1879" y="625"/>
                  <a:pt x="1877" y="662"/>
                  <a:pt x="1903" y="690"/>
                </a:cubicBezTo>
                <a:cubicBezTo>
                  <a:pt x="1921" y="741"/>
                  <a:pt x="1913" y="786"/>
                  <a:pt x="1920" y="842"/>
                </a:cubicBezTo>
                <a:cubicBezTo>
                  <a:pt x="1922" y="854"/>
                  <a:pt x="1932" y="876"/>
                  <a:pt x="1932" y="876"/>
                </a:cubicBezTo>
                <a:cubicBezTo>
                  <a:pt x="1912" y="894"/>
                  <a:pt x="1873" y="908"/>
                  <a:pt x="1847" y="921"/>
                </a:cubicBezTo>
                <a:cubicBezTo>
                  <a:pt x="1824" y="946"/>
                  <a:pt x="1799" y="957"/>
                  <a:pt x="1768" y="966"/>
                </a:cubicBezTo>
                <a:cubicBezTo>
                  <a:pt x="1752" y="982"/>
                  <a:pt x="1732" y="985"/>
                  <a:pt x="1711" y="995"/>
                </a:cubicBezTo>
              </a:path>
            </a:pathLst>
          </a:custGeom>
          <a:noFill/>
          <a:ln w="28575" cmpd="sng">
            <a:solidFill>
              <a:schemeClr val="accent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9" name="AutoShape 43"/>
          <p:cNvSpPr>
            <a:spLocks noChangeArrowheads="1"/>
          </p:cNvSpPr>
          <p:nvPr/>
        </p:nvSpPr>
        <p:spPr bwMode="auto">
          <a:xfrm rot="-6167303">
            <a:off x="6434804" y="4481954"/>
            <a:ext cx="399502" cy="914400"/>
          </a:xfrm>
          <a:prstGeom prst="upArrow">
            <a:avLst>
              <a:gd name="adj1" fmla="val 50000"/>
              <a:gd name="adj2" fmla="val 75000"/>
            </a:avLst>
          </a:prstGeom>
          <a:solidFill>
            <a:srgbClr val="8BE1FF"/>
          </a:solidFill>
          <a:ln w="9525">
            <a:solidFill>
              <a:schemeClr val="tx1"/>
            </a:solidFill>
            <a:miter lim="800000"/>
            <a:headEnd/>
            <a:tailEnd/>
          </a:ln>
          <a:effectLst/>
        </p:spPr>
        <p:txBody>
          <a:bodyPr wrap="none" anchor="ctr"/>
          <a:lstStyle/>
          <a:p>
            <a:endParaRPr lang="en-US"/>
          </a:p>
        </p:txBody>
      </p:sp>
      <p:sp>
        <p:nvSpPr>
          <p:cNvPr id="4140" name="Text Box 44"/>
          <p:cNvSpPr txBox="1">
            <a:spLocks noChangeArrowheads="1"/>
          </p:cNvSpPr>
          <p:nvPr/>
        </p:nvSpPr>
        <p:spPr bwMode="auto">
          <a:xfrm rot="-801645">
            <a:off x="6486524" y="4770437"/>
            <a:ext cx="609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100" dirty="0"/>
              <a:t>flow</a:t>
            </a:r>
          </a:p>
        </p:txBody>
      </p:sp>
      <p:sp>
        <p:nvSpPr>
          <p:cNvPr id="4141" name="Text Box 45"/>
          <p:cNvSpPr txBox="1">
            <a:spLocks noChangeArrowheads="1"/>
          </p:cNvSpPr>
          <p:nvPr/>
        </p:nvSpPr>
        <p:spPr bwMode="auto">
          <a:xfrm>
            <a:off x="4445000" y="4432528"/>
            <a:ext cx="857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t>200</a:t>
            </a:r>
            <a:r>
              <a:rPr lang="en-US" altLang="en-US" dirty="0"/>
              <a:t>’</a:t>
            </a:r>
          </a:p>
        </p:txBody>
      </p:sp>
      <p:sp>
        <p:nvSpPr>
          <p:cNvPr id="4142" name="AutoShape 46"/>
          <p:cNvSpPr>
            <a:spLocks noChangeArrowheads="1"/>
          </p:cNvSpPr>
          <p:nvPr/>
        </p:nvSpPr>
        <p:spPr bwMode="auto">
          <a:xfrm>
            <a:off x="4343400" y="4279900"/>
            <a:ext cx="304800" cy="2286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3" name="Line 47"/>
          <p:cNvSpPr>
            <a:spLocks noChangeShapeType="1"/>
          </p:cNvSpPr>
          <p:nvPr/>
        </p:nvSpPr>
        <p:spPr bwMode="auto">
          <a:xfrm flipH="1">
            <a:off x="4330700" y="4210050"/>
            <a:ext cx="311150" cy="3873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4" name="Text Box 48"/>
          <p:cNvSpPr txBox="1">
            <a:spLocks noChangeArrowheads="1"/>
          </p:cNvSpPr>
          <p:nvPr/>
        </p:nvSpPr>
        <p:spPr bwMode="auto">
          <a:xfrm rot="-819081">
            <a:off x="304031" y="423109"/>
            <a:ext cx="23735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5 stream widths downstream (1000’)</a:t>
            </a:r>
          </a:p>
        </p:txBody>
      </p:sp>
      <p:sp>
        <p:nvSpPr>
          <p:cNvPr id="4147" name="Text Box 51"/>
          <p:cNvSpPr txBox="1">
            <a:spLocks noChangeArrowheads="1"/>
          </p:cNvSpPr>
          <p:nvPr/>
        </p:nvSpPr>
        <p:spPr bwMode="auto">
          <a:xfrm rot="3595258">
            <a:off x="3452326" y="1353850"/>
            <a:ext cx="204884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dirty="0"/>
              <a:t>3 stream widths upstream (600’)</a:t>
            </a:r>
          </a:p>
        </p:txBody>
      </p:sp>
      <p:sp>
        <p:nvSpPr>
          <p:cNvPr id="4150" name="Line 54"/>
          <p:cNvSpPr>
            <a:spLocks noChangeShapeType="1"/>
          </p:cNvSpPr>
          <p:nvPr/>
        </p:nvSpPr>
        <p:spPr bwMode="auto">
          <a:xfrm flipV="1">
            <a:off x="4210050" y="2200275"/>
            <a:ext cx="119063" cy="428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1" name="Line 55"/>
          <p:cNvSpPr>
            <a:spLocks noChangeShapeType="1"/>
          </p:cNvSpPr>
          <p:nvPr/>
        </p:nvSpPr>
        <p:spPr bwMode="auto">
          <a:xfrm>
            <a:off x="1066800" y="1281113"/>
            <a:ext cx="28575" cy="90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3" name="Freeform 57"/>
          <p:cNvSpPr>
            <a:spLocks/>
          </p:cNvSpPr>
          <p:nvPr/>
        </p:nvSpPr>
        <p:spPr bwMode="auto">
          <a:xfrm>
            <a:off x="3381375" y="919163"/>
            <a:ext cx="881063" cy="1304925"/>
          </a:xfrm>
          <a:custGeom>
            <a:avLst/>
            <a:gdLst>
              <a:gd name="T0" fmla="*/ 0 w 555"/>
              <a:gd name="T1" fmla="*/ 0 h 822"/>
              <a:gd name="T2" fmla="*/ 249 w 555"/>
              <a:gd name="T3" fmla="*/ 126 h 822"/>
              <a:gd name="T4" fmla="*/ 390 w 555"/>
              <a:gd name="T5" fmla="*/ 291 h 822"/>
              <a:gd name="T6" fmla="*/ 498 w 555"/>
              <a:gd name="T7" fmla="*/ 534 h 822"/>
              <a:gd name="T8" fmla="*/ 555 w 555"/>
              <a:gd name="T9" fmla="*/ 822 h 822"/>
            </a:gdLst>
            <a:ahLst/>
            <a:cxnLst>
              <a:cxn ang="0">
                <a:pos x="T0" y="T1"/>
              </a:cxn>
              <a:cxn ang="0">
                <a:pos x="T2" y="T3"/>
              </a:cxn>
              <a:cxn ang="0">
                <a:pos x="T4" y="T5"/>
              </a:cxn>
              <a:cxn ang="0">
                <a:pos x="T6" y="T7"/>
              </a:cxn>
              <a:cxn ang="0">
                <a:pos x="T8" y="T9"/>
              </a:cxn>
            </a:cxnLst>
            <a:rect l="0" t="0" r="r" b="b"/>
            <a:pathLst>
              <a:path w="555" h="822">
                <a:moveTo>
                  <a:pt x="0" y="0"/>
                </a:moveTo>
                <a:lnTo>
                  <a:pt x="249" y="126"/>
                </a:lnTo>
                <a:lnTo>
                  <a:pt x="390" y="291"/>
                </a:lnTo>
                <a:lnTo>
                  <a:pt x="498" y="534"/>
                </a:lnTo>
                <a:lnTo>
                  <a:pt x="555" y="822"/>
                </a:lnTo>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4" name="Freeform 58"/>
          <p:cNvSpPr>
            <a:spLocks/>
          </p:cNvSpPr>
          <p:nvPr/>
        </p:nvSpPr>
        <p:spPr bwMode="auto">
          <a:xfrm>
            <a:off x="1071563" y="776288"/>
            <a:ext cx="2309812" cy="542925"/>
          </a:xfrm>
          <a:custGeom>
            <a:avLst/>
            <a:gdLst>
              <a:gd name="T0" fmla="*/ 1455 w 1455"/>
              <a:gd name="T1" fmla="*/ 90 h 342"/>
              <a:gd name="T2" fmla="*/ 1293 w 1455"/>
              <a:gd name="T3" fmla="*/ 36 h 342"/>
              <a:gd name="T4" fmla="*/ 1026 w 1455"/>
              <a:gd name="T5" fmla="*/ 0 h 342"/>
              <a:gd name="T6" fmla="*/ 726 w 1455"/>
              <a:gd name="T7" fmla="*/ 39 h 342"/>
              <a:gd name="T8" fmla="*/ 378 w 1455"/>
              <a:gd name="T9" fmla="*/ 162 h 342"/>
              <a:gd name="T10" fmla="*/ 0 w 1455"/>
              <a:gd name="T11" fmla="*/ 342 h 342"/>
            </a:gdLst>
            <a:ahLst/>
            <a:cxnLst>
              <a:cxn ang="0">
                <a:pos x="T0" y="T1"/>
              </a:cxn>
              <a:cxn ang="0">
                <a:pos x="T2" y="T3"/>
              </a:cxn>
              <a:cxn ang="0">
                <a:pos x="T4" y="T5"/>
              </a:cxn>
              <a:cxn ang="0">
                <a:pos x="T6" y="T7"/>
              </a:cxn>
              <a:cxn ang="0">
                <a:pos x="T8" y="T9"/>
              </a:cxn>
              <a:cxn ang="0">
                <a:pos x="T10" y="T11"/>
              </a:cxn>
            </a:cxnLst>
            <a:rect l="0" t="0" r="r" b="b"/>
            <a:pathLst>
              <a:path w="1455" h="342">
                <a:moveTo>
                  <a:pt x="1455" y="90"/>
                </a:moveTo>
                <a:lnTo>
                  <a:pt x="1293" y="36"/>
                </a:lnTo>
                <a:lnTo>
                  <a:pt x="1026" y="0"/>
                </a:lnTo>
                <a:lnTo>
                  <a:pt x="726" y="39"/>
                </a:lnTo>
                <a:lnTo>
                  <a:pt x="378" y="162"/>
                </a:lnTo>
                <a:lnTo>
                  <a:pt x="0" y="342"/>
                </a:lnTo>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5" name="Line 59"/>
          <p:cNvSpPr>
            <a:spLocks noChangeShapeType="1"/>
          </p:cNvSpPr>
          <p:nvPr/>
        </p:nvSpPr>
        <p:spPr bwMode="auto">
          <a:xfrm>
            <a:off x="995363" y="1843088"/>
            <a:ext cx="80962" cy="41433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6" name="Line 60"/>
          <p:cNvSpPr>
            <a:spLocks noChangeShapeType="1"/>
          </p:cNvSpPr>
          <p:nvPr/>
        </p:nvSpPr>
        <p:spPr bwMode="auto">
          <a:xfrm>
            <a:off x="2009775" y="1062038"/>
            <a:ext cx="190500" cy="67151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8" name="Text Box 62"/>
          <p:cNvSpPr txBox="1">
            <a:spLocks noChangeArrowheads="1"/>
          </p:cNvSpPr>
          <p:nvPr/>
        </p:nvSpPr>
        <p:spPr bwMode="auto">
          <a:xfrm>
            <a:off x="2087444" y="998687"/>
            <a:ext cx="723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t>325</a:t>
            </a:r>
            <a:r>
              <a:rPr lang="en-US" altLang="en-US" dirty="0"/>
              <a:t>’</a:t>
            </a:r>
          </a:p>
        </p:txBody>
      </p:sp>
      <p:sp>
        <p:nvSpPr>
          <p:cNvPr id="42" name="AutoShape 43">
            <a:extLst>
              <a:ext uri="{FF2B5EF4-FFF2-40B4-BE49-F238E27FC236}">
                <a16:creationId xmlns:a16="http://schemas.microsoft.com/office/drawing/2014/main" id="{D32933E8-B977-49A7-BE1D-B861A4E9DC0A}"/>
              </a:ext>
            </a:extLst>
          </p:cNvPr>
          <p:cNvSpPr>
            <a:spLocks noChangeArrowheads="1"/>
          </p:cNvSpPr>
          <p:nvPr/>
        </p:nvSpPr>
        <p:spPr bwMode="auto">
          <a:xfrm rot="19251922">
            <a:off x="3419749" y="3021011"/>
            <a:ext cx="399502" cy="914400"/>
          </a:xfrm>
          <a:prstGeom prst="upArrow">
            <a:avLst>
              <a:gd name="adj1" fmla="val 50000"/>
              <a:gd name="adj2" fmla="val 75000"/>
            </a:avLst>
          </a:prstGeom>
          <a:solidFill>
            <a:srgbClr val="8BE1FF"/>
          </a:solidFill>
          <a:ln w="9525">
            <a:solidFill>
              <a:schemeClr val="tx1"/>
            </a:solidFill>
            <a:miter lim="800000"/>
            <a:headEnd/>
            <a:tailEnd/>
          </a:ln>
          <a:effectLst/>
        </p:spPr>
        <p:txBody>
          <a:bodyPr wrap="none" anchor="ctr"/>
          <a:lstStyle/>
          <a:p>
            <a:endParaRPr lang="en-US"/>
          </a:p>
        </p:txBody>
      </p:sp>
      <p:sp>
        <p:nvSpPr>
          <p:cNvPr id="43" name="AutoShape 43">
            <a:extLst>
              <a:ext uri="{FF2B5EF4-FFF2-40B4-BE49-F238E27FC236}">
                <a16:creationId xmlns:a16="http://schemas.microsoft.com/office/drawing/2014/main" id="{A3FE8EBA-A844-4A0E-A690-5D6B9AA082CE}"/>
              </a:ext>
            </a:extLst>
          </p:cNvPr>
          <p:cNvSpPr>
            <a:spLocks noChangeArrowheads="1"/>
          </p:cNvSpPr>
          <p:nvPr/>
        </p:nvSpPr>
        <p:spPr bwMode="auto">
          <a:xfrm rot="15328933">
            <a:off x="1019186" y="2051716"/>
            <a:ext cx="399502" cy="914400"/>
          </a:xfrm>
          <a:prstGeom prst="upArrow">
            <a:avLst>
              <a:gd name="adj1" fmla="val 50000"/>
              <a:gd name="adj2" fmla="val 75000"/>
            </a:avLst>
          </a:prstGeom>
          <a:solidFill>
            <a:srgbClr val="8BE1FF"/>
          </a:solidFill>
          <a:ln w="9525">
            <a:solidFill>
              <a:schemeClr val="tx1"/>
            </a:solidFill>
            <a:miter lim="800000"/>
            <a:headEnd/>
            <a:tailEnd/>
          </a:ln>
          <a:effectLst/>
        </p:spPr>
        <p:txBody>
          <a:bodyPr wrap="none" anchor="ctr"/>
          <a:lstStyle/>
          <a:p>
            <a:endParaRPr lang="en-US"/>
          </a:p>
        </p:txBody>
      </p:sp>
      <p:sp>
        <p:nvSpPr>
          <p:cNvPr id="47" name="Text Box 44">
            <a:extLst>
              <a:ext uri="{FF2B5EF4-FFF2-40B4-BE49-F238E27FC236}">
                <a16:creationId xmlns:a16="http://schemas.microsoft.com/office/drawing/2014/main" id="{2B939CE6-07BB-4CE0-8775-A0098D5AF5EB}"/>
              </a:ext>
            </a:extLst>
          </p:cNvPr>
          <p:cNvSpPr txBox="1">
            <a:spLocks noChangeArrowheads="1"/>
          </p:cNvSpPr>
          <p:nvPr/>
        </p:nvSpPr>
        <p:spPr bwMode="auto">
          <a:xfrm rot="3072908">
            <a:off x="3384969" y="3447532"/>
            <a:ext cx="60813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100" dirty="0"/>
              <a:t>flow</a:t>
            </a:r>
          </a:p>
        </p:txBody>
      </p:sp>
      <p:sp>
        <p:nvSpPr>
          <p:cNvPr id="48" name="Text Box 44">
            <a:extLst>
              <a:ext uri="{FF2B5EF4-FFF2-40B4-BE49-F238E27FC236}">
                <a16:creationId xmlns:a16="http://schemas.microsoft.com/office/drawing/2014/main" id="{26A76281-4C90-4B59-B730-8264426F323B}"/>
              </a:ext>
            </a:extLst>
          </p:cNvPr>
          <p:cNvSpPr txBox="1">
            <a:spLocks noChangeArrowheads="1"/>
          </p:cNvSpPr>
          <p:nvPr/>
        </p:nvSpPr>
        <p:spPr bwMode="auto">
          <a:xfrm rot="-801645">
            <a:off x="1029523" y="2361433"/>
            <a:ext cx="609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100" dirty="0"/>
              <a:t>flow</a:t>
            </a:r>
          </a:p>
        </p:txBody>
      </p:sp>
    </p:spTree>
    <p:extLst>
      <p:ext uri="{BB962C8B-B14F-4D97-AF65-F5344CB8AC3E}">
        <p14:creationId xmlns:p14="http://schemas.microsoft.com/office/powerpoint/2010/main" val="1182063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81328"/>
            <a:ext cx="8229600" cy="5071872"/>
          </a:xfrm>
        </p:spPr>
        <p:txBody>
          <a:bodyPr>
            <a:normAutofit/>
          </a:bodyPr>
          <a:lstStyle/>
          <a:p>
            <a:pPr marL="109728" indent="0">
              <a:buNone/>
            </a:pPr>
            <a:r>
              <a:rPr lang="en-US" sz="3200" b="1" dirty="0"/>
              <a:t>Type II-C</a:t>
            </a:r>
          </a:p>
          <a:p>
            <a:r>
              <a:rPr lang="en-US" sz="3200" dirty="0"/>
              <a:t>No timber harvest within 100’ of the water body</a:t>
            </a:r>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r>
              <a:rPr lang="en-US" dirty="0"/>
              <a:t>	</a:t>
            </a:r>
          </a:p>
          <a:p>
            <a:pPr marL="109728" indent="0">
              <a:buNone/>
            </a:pPr>
            <a:r>
              <a:rPr lang="en-US" sz="2400" dirty="0">
                <a:solidFill>
                  <a:schemeClr val="bg2">
                    <a:lumMod val="50000"/>
                  </a:schemeClr>
                </a:solidFill>
              </a:rPr>
              <a:t>		AS 41.17.116 (b)(3), .118(a)(2)(C), .119(2)</a:t>
            </a:r>
          </a:p>
        </p:txBody>
      </p:sp>
      <p:sp>
        <p:nvSpPr>
          <p:cNvPr id="3" name="Title 2"/>
          <p:cNvSpPr>
            <a:spLocks noGrp="1"/>
          </p:cNvSpPr>
          <p:nvPr>
            <p:ph type="title"/>
          </p:nvPr>
        </p:nvSpPr>
        <p:spPr/>
        <p:txBody>
          <a:bodyPr>
            <a:normAutofit/>
          </a:bodyPr>
          <a:lstStyle/>
          <a:p>
            <a:r>
              <a:rPr lang="en-US" dirty="0">
                <a:solidFill>
                  <a:schemeClr val="accent1">
                    <a:lumMod val="75000"/>
                  </a:schemeClr>
                </a:solidFill>
              </a:rPr>
              <a:t>Type II-C:  All lands</a:t>
            </a:r>
          </a:p>
        </p:txBody>
      </p:sp>
    </p:spTree>
    <p:extLst>
      <p:ext uri="{BB962C8B-B14F-4D97-AF65-F5344CB8AC3E}">
        <p14:creationId xmlns:p14="http://schemas.microsoft.com/office/powerpoint/2010/main" val="3080523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524000"/>
            <a:ext cx="8229600" cy="5486400"/>
          </a:xfrm>
        </p:spPr>
        <p:txBody>
          <a:bodyPr>
            <a:noAutofit/>
          </a:bodyPr>
          <a:lstStyle/>
          <a:p>
            <a:pPr marL="109728" indent="0">
              <a:buNone/>
            </a:pPr>
            <a:r>
              <a:rPr lang="en-US" sz="2800" dirty="0"/>
              <a:t>Timber harvest along a non-glacial Type II-C water body</a:t>
            </a:r>
            <a:r>
              <a:rPr lang="en-US" sz="2800" i="1" dirty="0"/>
              <a:t> </a:t>
            </a:r>
            <a:r>
              <a:rPr lang="en-US" sz="2800" dirty="0"/>
              <a:t>will be designed in consultation with ADF&amp;G, to identify sites where stream temperature is a concern and where the buffer is not forested.  On those sites, the timber harvest will be designed to maintain forest cover within 180’ from OHWM, where needed to retain shade and maintain stream temperature.</a:t>
            </a:r>
            <a:endParaRPr lang="en-US" sz="2000" dirty="0"/>
          </a:p>
          <a:p>
            <a:pPr marL="109728" indent="0">
              <a:buNone/>
            </a:pPr>
            <a:endParaRPr lang="en-US" sz="2000" dirty="0"/>
          </a:p>
          <a:p>
            <a:pPr marL="109728" indent="0">
              <a:buNone/>
            </a:pPr>
            <a:r>
              <a:rPr lang="en-US" sz="2000" dirty="0"/>
              <a:t>	</a:t>
            </a:r>
          </a:p>
          <a:p>
            <a:pPr marL="109728" indent="0">
              <a:buNone/>
            </a:pPr>
            <a:r>
              <a:rPr lang="en-US" sz="1800" dirty="0">
                <a:solidFill>
                  <a:schemeClr val="bg2">
                    <a:lumMod val="50000"/>
                  </a:schemeClr>
                </a:solidFill>
              </a:rPr>
              <a:t>				          </a:t>
            </a:r>
            <a:r>
              <a:rPr lang="en-US" sz="2200" dirty="0">
                <a:solidFill>
                  <a:schemeClr val="bg2">
                    <a:lumMod val="50000"/>
                  </a:schemeClr>
                </a:solidFill>
              </a:rPr>
              <a:t>11 AAC 95.275(e),.260(b)</a:t>
            </a:r>
          </a:p>
        </p:txBody>
      </p:sp>
      <p:sp>
        <p:nvSpPr>
          <p:cNvPr id="3" name="Title 2"/>
          <p:cNvSpPr>
            <a:spLocks noGrp="1"/>
          </p:cNvSpPr>
          <p:nvPr>
            <p:ph type="title"/>
          </p:nvPr>
        </p:nvSpPr>
        <p:spPr>
          <a:xfrm>
            <a:off x="457200" y="152400"/>
            <a:ext cx="8229600" cy="1143000"/>
          </a:xfrm>
        </p:spPr>
        <p:txBody>
          <a:bodyPr>
            <a:normAutofit fontScale="90000"/>
          </a:bodyPr>
          <a:lstStyle/>
          <a:p>
            <a:r>
              <a:rPr lang="en-US" dirty="0">
                <a:solidFill>
                  <a:schemeClr val="accent1">
                    <a:lumMod val="75000"/>
                  </a:schemeClr>
                </a:solidFill>
              </a:rPr>
              <a:t>Type II-C:  Public land – stream temperature</a:t>
            </a:r>
          </a:p>
        </p:txBody>
      </p:sp>
    </p:spTree>
    <p:extLst>
      <p:ext uri="{BB962C8B-B14F-4D97-AF65-F5344CB8AC3E}">
        <p14:creationId xmlns:p14="http://schemas.microsoft.com/office/powerpoint/2010/main" val="222020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8984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371600"/>
            <a:ext cx="8229600" cy="5486400"/>
          </a:xfrm>
        </p:spPr>
        <p:txBody>
          <a:bodyPr>
            <a:noAutofit/>
          </a:bodyPr>
          <a:lstStyle/>
          <a:p>
            <a:pPr>
              <a:lnSpc>
                <a:spcPct val="120000"/>
              </a:lnSpc>
            </a:pPr>
            <a:r>
              <a:rPr lang="en-US" sz="2600" b="1" dirty="0"/>
              <a:t>State land:  </a:t>
            </a:r>
            <a:r>
              <a:rPr lang="en-US" sz="2600" dirty="0"/>
              <a:t>During FLUP review, DOF will determine what forest cover is necessary to maintain stream temperature. DOF will give due deference to ADF&amp;G. 	</a:t>
            </a:r>
          </a:p>
          <a:p>
            <a:pPr>
              <a:lnSpc>
                <a:spcPct val="120000"/>
              </a:lnSpc>
            </a:pPr>
            <a:r>
              <a:rPr lang="en-US" sz="2600" b="1" dirty="0"/>
              <a:t>Other public land:  </a:t>
            </a:r>
            <a:r>
              <a:rPr lang="en-US" sz="2600" dirty="0"/>
              <a:t>During DPO review, DOF will determine whether the forest cover proposed for retention is sufficient to maintain stream temperature. DOF will give due deference to ADF&amp;G. 	</a:t>
            </a:r>
          </a:p>
          <a:p>
            <a:pPr marL="109728" indent="0">
              <a:lnSpc>
                <a:spcPct val="120000"/>
              </a:lnSpc>
              <a:buNone/>
            </a:pPr>
            <a:r>
              <a:rPr lang="en-US" sz="1800" dirty="0">
                <a:solidFill>
                  <a:schemeClr val="bg2">
                    <a:lumMod val="50000"/>
                  </a:schemeClr>
                </a:solidFill>
              </a:rPr>
              <a:t>				          </a:t>
            </a:r>
          </a:p>
          <a:p>
            <a:pPr marL="109728" indent="0">
              <a:lnSpc>
                <a:spcPct val="120000"/>
              </a:lnSpc>
              <a:buNone/>
            </a:pPr>
            <a:r>
              <a:rPr lang="en-US" sz="1800" dirty="0">
                <a:solidFill>
                  <a:schemeClr val="bg2">
                    <a:lumMod val="50000"/>
                  </a:schemeClr>
                </a:solidFill>
              </a:rPr>
              <a:t>				         </a:t>
            </a:r>
            <a:r>
              <a:rPr lang="en-US" sz="2200" dirty="0">
                <a:solidFill>
                  <a:schemeClr val="bg2">
                    <a:lumMod val="50000"/>
                  </a:schemeClr>
                </a:solidFill>
              </a:rPr>
              <a:t>11 AAC 95.275(e),.260(b)</a:t>
            </a:r>
          </a:p>
        </p:txBody>
      </p:sp>
      <p:sp>
        <p:nvSpPr>
          <p:cNvPr id="3" name="Title 2"/>
          <p:cNvSpPr>
            <a:spLocks noGrp="1"/>
          </p:cNvSpPr>
          <p:nvPr>
            <p:ph type="title"/>
          </p:nvPr>
        </p:nvSpPr>
        <p:spPr>
          <a:xfrm>
            <a:off x="457200" y="152400"/>
            <a:ext cx="8229600" cy="1143000"/>
          </a:xfrm>
        </p:spPr>
        <p:txBody>
          <a:bodyPr>
            <a:normAutofit fontScale="90000"/>
          </a:bodyPr>
          <a:lstStyle/>
          <a:p>
            <a:r>
              <a:rPr lang="en-US" dirty="0">
                <a:solidFill>
                  <a:schemeClr val="accent1">
                    <a:lumMod val="75000"/>
                  </a:schemeClr>
                </a:solidFill>
              </a:rPr>
              <a:t>Type II-C:  Public land – stream temperature, cont.</a:t>
            </a:r>
          </a:p>
        </p:txBody>
      </p:sp>
    </p:spTree>
    <p:extLst>
      <p:ext uri="{BB962C8B-B14F-4D97-AF65-F5344CB8AC3E}">
        <p14:creationId xmlns:p14="http://schemas.microsoft.com/office/powerpoint/2010/main" val="2051694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81328"/>
            <a:ext cx="8229600" cy="5071872"/>
          </a:xfrm>
        </p:spPr>
        <p:txBody>
          <a:bodyPr>
            <a:normAutofit lnSpcReduction="10000"/>
          </a:bodyPr>
          <a:lstStyle/>
          <a:p>
            <a:pPr marL="109728" indent="0">
              <a:buNone/>
            </a:pPr>
            <a:r>
              <a:rPr lang="en-US" sz="2800" b="1" dirty="0"/>
              <a:t>Type II-D</a:t>
            </a:r>
          </a:p>
          <a:p>
            <a:r>
              <a:rPr lang="en-US" sz="2800" dirty="0"/>
              <a:t>There is a 100’ riparian area</a:t>
            </a:r>
          </a:p>
          <a:p>
            <a:r>
              <a:rPr lang="en-US" sz="2800" dirty="0"/>
              <a:t>No timber harvest within 50’ of the water body</a:t>
            </a:r>
          </a:p>
          <a:p>
            <a:r>
              <a:rPr lang="en-US" sz="2800" dirty="0"/>
              <a:t>Between 50’ and 100’ from the water body, harvest may occur, but may not create flow paths or ruts that could channelize sheet flow or introduce sediment into the water body.</a:t>
            </a:r>
          </a:p>
          <a:p>
            <a:pPr marL="109728" indent="0">
              <a:buNone/>
            </a:pPr>
            <a:r>
              <a:rPr lang="en-US" sz="2400" dirty="0">
                <a:solidFill>
                  <a:schemeClr val="bg2">
                    <a:lumMod val="50000"/>
                  </a:schemeClr>
                </a:solidFill>
              </a:rPr>
              <a:t>	</a:t>
            </a:r>
          </a:p>
          <a:p>
            <a:pPr marL="109728" indent="0">
              <a:buNone/>
            </a:pPr>
            <a:r>
              <a:rPr lang="en-US" sz="2400" dirty="0">
                <a:solidFill>
                  <a:schemeClr val="bg2">
                    <a:lumMod val="50000"/>
                  </a:schemeClr>
                </a:solidFill>
              </a:rPr>
              <a:t>	       AS 41.17.116 (b)(4), .118(a)(2)(D), .119(2); </a:t>
            </a:r>
          </a:p>
          <a:p>
            <a:pPr marL="109728" indent="0">
              <a:buNone/>
            </a:pPr>
            <a:r>
              <a:rPr lang="en-US" sz="2400" dirty="0">
                <a:solidFill>
                  <a:schemeClr val="bg2">
                    <a:lumMod val="50000"/>
                  </a:schemeClr>
                </a:solidFill>
              </a:rPr>
              <a:t>	       11 AAC 95.275(d)</a:t>
            </a:r>
          </a:p>
        </p:txBody>
      </p:sp>
      <p:sp>
        <p:nvSpPr>
          <p:cNvPr id="3" name="Title 2"/>
          <p:cNvSpPr>
            <a:spLocks noGrp="1"/>
          </p:cNvSpPr>
          <p:nvPr>
            <p:ph type="title"/>
          </p:nvPr>
        </p:nvSpPr>
        <p:spPr/>
        <p:txBody>
          <a:bodyPr>
            <a:normAutofit/>
          </a:bodyPr>
          <a:lstStyle/>
          <a:p>
            <a:r>
              <a:rPr lang="en-US" dirty="0">
                <a:solidFill>
                  <a:schemeClr val="accent1">
                    <a:lumMod val="75000"/>
                  </a:schemeClr>
                </a:solidFill>
              </a:rPr>
              <a:t>Type II-D: all lands</a:t>
            </a:r>
          </a:p>
        </p:txBody>
      </p:sp>
    </p:spTree>
    <p:extLst>
      <p:ext uri="{BB962C8B-B14F-4D97-AF65-F5344CB8AC3E}">
        <p14:creationId xmlns:p14="http://schemas.microsoft.com/office/powerpoint/2010/main" val="3682808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48072"/>
          </a:xfrm>
        </p:spPr>
        <p:txBody>
          <a:bodyPr>
            <a:normAutofit/>
          </a:bodyPr>
          <a:lstStyle/>
          <a:p>
            <a:r>
              <a:rPr lang="en-US" dirty="0"/>
              <a:t>Along Type II-A, II-B, II-C, and II-D water bodies, timber harvest may occur between the landward extent of the riparian retention area and 300’ from the water body, consistent with the maintenance or enhancement of important wildlife habitat as determined by the commissioner with due deference to ADF&amp;G</a:t>
            </a:r>
          </a:p>
          <a:p>
            <a:pPr marL="109728" indent="0">
              <a:buNone/>
            </a:pPr>
            <a:endParaRPr lang="en-US" sz="2200" dirty="0">
              <a:solidFill>
                <a:schemeClr val="bg2">
                  <a:lumMod val="50000"/>
                </a:schemeClr>
              </a:solidFill>
            </a:endParaRPr>
          </a:p>
          <a:p>
            <a:pPr marL="109728" indent="0">
              <a:buNone/>
            </a:pPr>
            <a:endParaRPr lang="en-US" sz="2200" dirty="0">
              <a:solidFill>
                <a:schemeClr val="bg2">
                  <a:lumMod val="50000"/>
                </a:schemeClr>
              </a:solidFill>
            </a:endParaRPr>
          </a:p>
          <a:p>
            <a:pPr marL="109728" indent="0">
              <a:buNone/>
            </a:pPr>
            <a:endParaRPr lang="en-US" sz="2200" dirty="0">
              <a:solidFill>
                <a:schemeClr val="bg2">
                  <a:lumMod val="50000"/>
                </a:schemeClr>
              </a:solidFill>
            </a:endParaRPr>
          </a:p>
          <a:p>
            <a:pPr marL="109728" indent="0">
              <a:buNone/>
            </a:pPr>
            <a:r>
              <a:rPr lang="en-US" sz="2200" dirty="0">
                <a:solidFill>
                  <a:schemeClr val="bg2">
                    <a:lumMod val="50000"/>
                  </a:schemeClr>
                </a:solidFill>
              </a:rPr>
              <a:t>					AS 41.17.118(a)(2)(G)</a:t>
            </a:r>
            <a:endParaRPr lang="en-US" sz="2200" dirty="0"/>
          </a:p>
          <a:p>
            <a:pPr marL="109728" indent="0">
              <a:buNone/>
            </a:pPr>
            <a:endParaRPr lang="en-US" dirty="0"/>
          </a:p>
        </p:txBody>
      </p:sp>
      <p:sp>
        <p:nvSpPr>
          <p:cNvPr id="3" name="Title 2"/>
          <p:cNvSpPr>
            <a:spLocks noGrp="1"/>
          </p:cNvSpPr>
          <p:nvPr>
            <p:ph type="title"/>
          </p:nvPr>
        </p:nvSpPr>
        <p:spPr/>
        <p:txBody>
          <a:bodyPr>
            <a:normAutofit fontScale="90000"/>
          </a:bodyPr>
          <a:lstStyle/>
          <a:p>
            <a:r>
              <a:rPr lang="en-US" dirty="0">
                <a:solidFill>
                  <a:schemeClr val="accent1">
                    <a:lumMod val="75000"/>
                  </a:schemeClr>
                </a:solidFill>
              </a:rPr>
              <a:t>Special management zones on  State land</a:t>
            </a:r>
          </a:p>
        </p:txBody>
      </p:sp>
    </p:spTree>
    <p:extLst>
      <p:ext uri="{BB962C8B-B14F-4D97-AF65-F5344CB8AC3E}">
        <p14:creationId xmlns:p14="http://schemas.microsoft.com/office/powerpoint/2010/main" val="307483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57200" y="304800"/>
            <a:ext cx="822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en-US" sz="2400"/>
              <a:t>REGION II – Riparian Management on PRIVATE  LAND</a:t>
            </a:r>
          </a:p>
        </p:txBody>
      </p:sp>
      <p:graphicFrame>
        <p:nvGraphicFramePr>
          <p:cNvPr id="341239" name="Group 247"/>
          <p:cNvGraphicFramePr>
            <a:graphicFrameLocks noGrp="1"/>
          </p:cNvGraphicFramePr>
          <p:nvPr>
            <p:extLst>
              <p:ext uri="{D42A27DB-BD31-4B8C-83A1-F6EECF244321}">
                <p14:modId xmlns:p14="http://schemas.microsoft.com/office/powerpoint/2010/main" val="28051485"/>
              </p:ext>
            </p:extLst>
          </p:nvPr>
        </p:nvGraphicFramePr>
        <p:xfrm>
          <a:off x="494985" y="1066800"/>
          <a:ext cx="8115614" cy="4648198"/>
        </p:xfrm>
        <a:graphic>
          <a:graphicData uri="http://schemas.openxmlformats.org/drawingml/2006/table">
            <a:tbl>
              <a:tblPr/>
              <a:tblGrid>
                <a:gridCol w="1003014">
                  <a:extLst>
                    <a:ext uri="{9D8B030D-6E8A-4147-A177-3AD203B41FA5}">
                      <a16:colId xmlns:a16="http://schemas.microsoft.com/office/drawing/2014/main" val="20000"/>
                    </a:ext>
                  </a:extLst>
                </a:gridCol>
                <a:gridCol w="1094522">
                  <a:extLst>
                    <a:ext uri="{9D8B030D-6E8A-4147-A177-3AD203B41FA5}">
                      <a16:colId xmlns:a16="http://schemas.microsoft.com/office/drawing/2014/main" val="20001"/>
                    </a:ext>
                  </a:extLst>
                </a:gridCol>
                <a:gridCol w="1094522">
                  <a:extLst>
                    <a:ext uri="{9D8B030D-6E8A-4147-A177-3AD203B41FA5}">
                      <a16:colId xmlns:a16="http://schemas.microsoft.com/office/drawing/2014/main" val="20002"/>
                    </a:ext>
                  </a:extLst>
                </a:gridCol>
                <a:gridCol w="1094522">
                  <a:extLst>
                    <a:ext uri="{9D8B030D-6E8A-4147-A177-3AD203B41FA5}">
                      <a16:colId xmlns:a16="http://schemas.microsoft.com/office/drawing/2014/main" val="20003"/>
                    </a:ext>
                  </a:extLst>
                </a:gridCol>
                <a:gridCol w="1094522">
                  <a:extLst>
                    <a:ext uri="{9D8B030D-6E8A-4147-A177-3AD203B41FA5}">
                      <a16:colId xmlns:a16="http://schemas.microsoft.com/office/drawing/2014/main" val="20004"/>
                    </a:ext>
                  </a:extLst>
                </a:gridCol>
                <a:gridCol w="547261">
                  <a:extLst>
                    <a:ext uri="{9D8B030D-6E8A-4147-A177-3AD203B41FA5}">
                      <a16:colId xmlns:a16="http://schemas.microsoft.com/office/drawing/2014/main" val="20005"/>
                    </a:ext>
                  </a:extLst>
                </a:gridCol>
                <a:gridCol w="545467">
                  <a:extLst>
                    <a:ext uri="{9D8B030D-6E8A-4147-A177-3AD203B41FA5}">
                      <a16:colId xmlns:a16="http://schemas.microsoft.com/office/drawing/2014/main" val="20006"/>
                    </a:ext>
                  </a:extLst>
                </a:gridCol>
                <a:gridCol w="1094522">
                  <a:extLst>
                    <a:ext uri="{9D8B030D-6E8A-4147-A177-3AD203B41FA5}">
                      <a16:colId xmlns:a16="http://schemas.microsoft.com/office/drawing/2014/main" val="20007"/>
                    </a:ext>
                  </a:extLst>
                </a:gridCol>
                <a:gridCol w="547262">
                  <a:extLst>
                    <a:ext uri="{9D8B030D-6E8A-4147-A177-3AD203B41FA5}">
                      <a16:colId xmlns:a16="http://schemas.microsoft.com/office/drawing/2014/main" val="20008"/>
                    </a:ext>
                  </a:extLst>
                </a:gridCol>
              </a:tblGrid>
              <a:tr h="425605">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itchFamily="34" charset="0"/>
                      </a:endParaRPr>
                    </a:p>
                  </a:txBody>
                  <a:tcPr marT="45698" marB="456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50’</a:t>
                      </a: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100’</a:t>
                      </a: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150’</a:t>
                      </a: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200’</a:t>
                      </a: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250’</a:t>
                      </a: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hMerge="1">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300’</a:t>
                      </a: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325’</a:t>
                      </a: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0"/>
                  </a:ext>
                </a:extLst>
              </a:tr>
              <a:tr h="729204">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rPr>
                        <a:t>II-A</a:t>
                      </a:r>
                    </a:p>
                  </a:txBody>
                  <a:tcPr marT="45698" marB="456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gridSpan="3">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bg1"/>
                          </a:solidFill>
                          <a:effectLst/>
                          <a:latin typeface="Arial" pitchFamily="34" charset="0"/>
                        </a:rPr>
                        <a:t>150’ buffer</a:t>
                      </a: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E9657"/>
                    </a:solidFill>
                  </a:tcPr>
                </a:tc>
                <a:tc hMerge="1">
                  <a:txBody>
                    <a:bodyPr/>
                    <a:lstStyle/>
                    <a:p>
                      <a:endParaRPr lang="en-US"/>
                    </a:p>
                  </a:txBody>
                  <a:tcPr/>
                </a:tc>
                <a:tc hMerge="1">
                  <a:txBody>
                    <a:bodyPr/>
                    <a:lstStyle/>
                    <a:p>
                      <a:endParaRPr lang="en-US"/>
                    </a:p>
                  </a:txBody>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sng" strike="noStrike" cap="none" normalizeH="0" baseline="0" dirty="0">
                          <a:ln>
                            <a:noFill/>
                          </a:ln>
                          <a:solidFill>
                            <a:schemeClr val="tx1"/>
                          </a:solidFill>
                          <a:effectLst/>
                          <a:latin typeface="Arial" pitchFamily="34" charset="0"/>
                        </a:rPr>
                        <a:t>&lt;</a:t>
                      </a:r>
                      <a:r>
                        <a:rPr kumimoji="0" lang="en-US" altLang="en-US" sz="1800" b="0" i="0" u="none" strike="noStrike" cap="none" normalizeH="0" baseline="0" dirty="0">
                          <a:ln>
                            <a:noFill/>
                          </a:ln>
                          <a:solidFill>
                            <a:schemeClr val="tx1"/>
                          </a:solidFill>
                          <a:effectLst/>
                          <a:latin typeface="Arial" pitchFamily="34" charset="0"/>
                        </a:rPr>
                        <a:t>75’ </a:t>
                      </a:r>
                      <a:r>
                        <a:rPr kumimoji="0" lang="en-US" altLang="en-US" sz="1600" b="0" i="0" u="none" strike="noStrike" cap="none" normalizeH="0" baseline="0" dirty="0">
                          <a:ln>
                            <a:noFill/>
                          </a:ln>
                          <a:solidFill>
                            <a:schemeClr val="tx1"/>
                          </a:solidFill>
                          <a:effectLst/>
                          <a:latin typeface="Arial" pitchFamily="34" charset="0"/>
                        </a:rPr>
                        <a:t>buffer on OBSE</a:t>
                      </a:r>
                      <a:endParaRPr kumimoji="0" lang="en-US" altLang="en-US" sz="1600" b="0" i="0" u="sng"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n-US"/>
                    </a:p>
                  </a:txBody>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no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1" u="none" strike="noStrike" cap="none" normalizeH="0" baseline="0" dirty="0">
                        <a:ln>
                          <a:noFill/>
                        </a:ln>
                        <a:no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no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0529">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bg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hMerge="1">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5F6"/>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extLst>
                  <a:ext uri="{0D108BD9-81ED-4DB2-BD59-A6C34878D82A}">
                    <a16:rowId xmlns:a16="http://schemas.microsoft.com/office/drawing/2014/main" val="10002"/>
                  </a:ext>
                </a:extLst>
              </a:tr>
              <a:tr h="729204">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rPr>
                        <a:t>II-B</a:t>
                      </a:r>
                    </a:p>
                  </a:txBody>
                  <a:tcPr marT="45698" marB="456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gridSpan="3">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bg1"/>
                          </a:solidFill>
                          <a:effectLst/>
                          <a:latin typeface="Arial" pitchFamily="34" charset="0"/>
                        </a:rPr>
                        <a:t>150’ buffer</a:t>
                      </a: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E9657"/>
                    </a:solidFill>
                  </a:tcPr>
                </a:tc>
                <a:tc hMerge="1">
                  <a:txBody>
                    <a:bodyPr/>
                    <a:lstStyle/>
                    <a:p>
                      <a:endParaRPr lang="en-US"/>
                    </a:p>
                  </a:txBody>
                  <a:tcPr/>
                </a:tc>
                <a:tc hMerge="1">
                  <a:txBody>
                    <a:bodyPr/>
                    <a:lstStyle/>
                    <a:p>
                      <a:endParaRPr lang="en-US"/>
                    </a:p>
                  </a:txBody>
                  <a:tcPr/>
                </a:tc>
                <a:tc gridSpan="5">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sng" strike="noStrike" cap="none" normalizeH="0" baseline="0" dirty="0">
                          <a:ln>
                            <a:noFill/>
                          </a:ln>
                          <a:solidFill>
                            <a:schemeClr val="tx1"/>
                          </a:solidFill>
                          <a:effectLst/>
                          <a:latin typeface="Arial" pitchFamily="34" charset="0"/>
                        </a:rPr>
                        <a:t>&lt;</a:t>
                      </a:r>
                      <a:r>
                        <a:rPr kumimoji="0" lang="en-US" altLang="en-US" sz="1800" b="0" i="0" u="none" strike="noStrike" cap="none" normalizeH="0" baseline="0" dirty="0">
                          <a:ln>
                            <a:noFill/>
                          </a:ln>
                          <a:solidFill>
                            <a:schemeClr val="tx1"/>
                          </a:solidFill>
                          <a:effectLst/>
                          <a:latin typeface="Arial" pitchFamily="34" charset="0"/>
                        </a:rPr>
                        <a:t>175’ </a:t>
                      </a:r>
                      <a:r>
                        <a:rPr kumimoji="0" lang="en-US" altLang="en-US" sz="1600" b="0" i="0" u="none" strike="noStrike" cap="none" normalizeH="0" baseline="0" dirty="0">
                          <a:ln>
                            <a:noFill/>
                          </a:ln>
                          <a:solidFill>
                            <a:schemeClr val="tx1"/>
                          </a:solidFill>
                          <a:effectLst/>
                          <a:latin typeface="Arial" pitchFamily="34" charset="0"/>
                        </a:rPr>
                        <a:t>buffer on outer bends subject to erosion</a:t>
                      </a: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60529">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bg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hMerge="1">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5F6"/>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extLst>
                  <a:ext uri="{0D108BD9-81ED-4DB2-BD59-A6C34878D82A}">
                    <a16:rowId xmlns:a16="http://schemas.microsoft.com/office/drawing/2014/main" val="10004"/>
                  </a:ext>
                </a:extLst>
              </a:tr>
              <a:tr h="653394">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rPr>
                        <a:t>II-C</a:t>
                      </a:r>
                    </a:p>
                  </a:txBody>
                  <a:tcPr marT="45698" marB="456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bg1"/>
                          </a:solidFill>
                          <a:effectLst/>
                          <a:latin typeface="Arial" pitchFamily="34" charset="0"/>
                        </a:rPr>
                        <a:t>100’ buffer</a:t>
                      </a: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E9657"/>
                    </a:solidFill>
                  </a:tcPr>
                </a:tc>
                <a:tc hMerge="1">
                  <a:txBody>
                    <a:bodyPr/>
                    <a:lstStyle/>
                    <a:p>
                      <a:endParaRPr lang="en-US"/>
                    </a:p>
                  </a:txBody>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0529">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bg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hMerge="1">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5F6"/>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extLst>
                  <a:ext uri="{0D108BD9-81ED-4DB2-BD59-A6C34878D82A}">
                    <a16:rowId xmlns:a16="http://schemas.microsoft.com/office/drawing/2014/main" val="10006"/>
                  </a:ext>
                </a:extLst>
              </a:tr>
              <a:tr h="729204">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rPr>
                        <a:t>II-D</a:t>
                      </a:r>
                    </a:p>
                  </a:txBody>
                  <a:tcPr marT="45698" marB="456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bg1"/>
                          </a:solidFill>
                          <a:effectLst/>
                          <a:latin typeface="Arial" pitchFamily="34" charset="0"/>
                        </a:rPr>
                        <a:t>50’ buffer</a:t>
                      </a: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E9657"/>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itchFamily="34" charset="0"/>
                        </a:rPr>
                        <a:t>50’ no sediment</a:t>
                      </a: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EE31"/>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69124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52400" y="534988"/>
            <a:ext cx="8763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en-US" sz="2400"/>
              <a:t>REGION II – Riparian Management on OTHER PUBLIC  LAND</a:t>
            </a:r>
          </a:p>
        </p:txBody>
      </p:sp>
      <p:graphicFrame>
        <p:nvGraphicFramePr>
          <p:cNvPr id="341239" name="Group 247"/>
          <p:cNvGraphicFramePr>
            <a:graphicFrameLocks noGrp="1"/>
          </p:cNvGraphicFramePr>
          <p:nvPr>
            <p:extLst>
              <p:ext uri="{D42A27DB-BD31-4B8C-83A1-F6EECF244321}">
                <p14:modId xmlns:p14="http://schemas.microsoft.com/office/powerpoint/2010/main" val="769471001"/>
              </p:ext>
            </p:extLst>
          </p:nvPr>
        </p:nvGraphicFramePr>
        <p:xfrm>
          <a:off x="533400" y="1295400"/>
          <a:ext cx="8077201" cy="4648200"/>
        </p:xfrm>
        <a:graphic>
          <a:graphicData uri="http://schemas.openxmlformats.org/drawingml/2006/table">
            <a:tbl>
              <a:tblPr/>
              <a:tblGrid>
                <a:gridCol w="988216">
                  <a:extLst>
                    <a:ext uri="{9D8B030D-6E8A-4147-A177-3AD203B41FA5}">
                      <a16:colId xmlns:a16="http://schemas.microsoft.com/office/drawing/2014/main" val="20000"/>
                    </a:ext>
                  </a:extLst>
                </a:gridCol>
                <a:gridCol w="1078374">
                  <a:extLst>
                    <a:ext uri="{9D8B030D-6E8A-4147-A177-3AD203B41FA5}">
                      <a16:colId xmlns:a16="http://schemas.microsoft.com/office/drawing/2014/main" val="20001"/>
                    </a:ext>
                  </a:extLst>
                </a:gridCol>
                <a:gridCol w="1078374">
                  <a:extLst>
                    <a:ext uri="{9D8B030D-6E8A-4147-A177-3AD203B41FA5}">
                      <a16:colId xmlns:a16="http://schemas.microsoft.com/office/drawing/2014/main" val="20002"/>
                    </a:ext>
                  </a:extLst>
                </a:gridCol>
                <a:gridCol w="1078374">
                  <a:extLst>
                    <a:ext uri="{9D8B030D-6E8A-4147-A177-3AD203B41FA5}">
                      <a16:colId xmlns:a16="http://schemas.microsoft.com/office/drawing/2014/main" val="20003"/>
                    </a:ext>
                  </a:extLst>
                </a:gridCol>
                <a:gridCol w="695817">
                  <a:extLst>
                    <a:ext uri="{9D8B030D-6E8A-4147-A177-3AD203B41FA5}">
                      <a16:colId xmlns:a16="http://schemas.microsoft.com/office/drawing/2014/main" val="20004"/>
                    </a:ext>
                  </a:extLst>
                </a:gridCol>
                <a:gridCol w="463878">
                  <a:extLst>
                    <a:ext uri="{9D8B030D-6E8A-4147-A177-3AD203B41FA5}">
                      <a16:colId xmlns:a16="http://schemas.microsoft.com/office/drawing/2014/main" val="20005"/>
                    </a:ext>
                  </a:extLst>
                </a:gridCol>
                <a:gridCol w="539187">
                  <a:extLst>
                    <a:ext uri="{9D8B030D-6E8A-4147-A177-3AD203B41FA5}">
                      <a16:colId xmlns:a16="http://schemas.microsoft.com/office/drawing/2014/main" val="20006"/>
                    </a:ext>
                  </a:extLst>
                </a:gridCol>
                <a:gridCol w="537419">
                  <a:extLst>
                    <a:ext uri="{9D8B030D-6E8A-4147-A177-3AD203B41FA5}">
                      <a16:colId xmlns:a16="http://schemas.microsoft.com/office/drawing/2014/main" val="20007"/>
                    </a:ext>
                  </a:extLst>
                </a:gridCol>
                <a:gridCol w="1078374">
                  <a:extLst>
                    <a:ext uri="{9D8B030D-6E8A-4147-A177-3AD203B41FA5}">
                      <a16:colId xmlns:a16="http://schemas.microsoft.com/office/drawing/2014/main" val="20008"/>
                    </a:ext>
                  </a:extLst>
                </a:gridCol>
                <a:gridCol w="539188">
                  <a:extLst>
                    <a:ext uri="{9D8B030D-6E8A-4147-A177-3AD203B41FA5}">
                      <a16:colId xmlns:a16="http://schemas.microsoft.com/office/drawing/2014/main" val="20009"/>
                    </a:ext>
                  </a:extLst>
                </a:gridCol>
              </a:tblGrid>
              <a:tr h="418791">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accent5">
                            <a:lumMod val="20000"/>
                            <a:lumOff val="80000"/>
                          </a:schemeClr>
                        </a:solidFill>
                        <a:effectLst/>
                        <a:latin typeface="Arial" pitchFamily="34" charset="0"/>
                      </a:endParaRP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50’</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100’</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150’</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200’</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hMerge="1">
                  <a:txBody>
                    <a:bodyPr/>
                    <a:lstStyle/>
                    <a:p>
                      <a:endParaRPr lang="en-US"/>
                    </a:p>
                  </a:txBody>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250’</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hMerge="1">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300’</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325’</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0"/>
                  </a:ext>
                </a:extLst>
              </a:tr>
              <a:tr h="717498">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rPr>
                        <a:t>II-A</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gridSpan="3">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bg1"/>
                          </a:solidFill>
                          <a:effectLst/>
                          <a:latin typeface="Arial" pitchFamily="34" charset="0"/>
                        </a:rPr>
                        <a:t>150’ buffer</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E9657"/>
                    </a:solidFill>
                  </a:tcPr>
                </a:tc>
                <a:tc hMerge="1">
                  <a:txBody>
                    <a:bodyPr/>
                    <a:lstStyle/>
                    <a:p>
                      <a:endParaRPr lang="en-US"/>
                    </a:p>
                  </a:txBody>
                  <a:tcPr/>
                </a:tc>
                <a:tc hMerge="1">
                  <a:txBody>
                    <a:bodyPr/>
                    <a:lstStyle/>
                    <a:p>
                      <a:endParaRPr lang="en-US"/>
                    </a:p>
                  </a:txBody>
                  <a:tcPr/>
                </a:tc>
                <a:tc gridSpan="3">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sng" strike="noStrike" cap="none" normalizeH="0" baseline="0" dirty="0">
                          <a:ln>
                            <a:noFill/>
                          </a:ln>
                          <a:solidFill>
                            <a:schemeClr val="tx1"/>
                          </a:solidFill>
                          <a:effectLst/>
                          <a:latin typeface="Arial" pitchFamily="34" charset="0"/>
                        </a:rPr>
                        <a:t>&lt;</a:t>
                      </a:r>
                      <a:r>
                        <a:rPr kumimoji="0" lang="en-US" altLang="en-US" sz="1800" b="0" i="0" u="none" strike="noStrike" cap="none" normalizeH="0" baseline="0" dirty="0">
                          <a:ln>
                            <a:noFill/>
                          </a:ln>
                          <a:solidFill>
                            <a:schemeClr val="tx1"/>
                          </a:solidFill>
                          <a:effectLst/>
                          <a:latin typeface="Arial" pitchFamily="34" charset="0"/>
                        </a:rPr>
                        <a:t>75’ </a:t>
                      </a:r>
                      <a:r>
                        <a:rPr kumimoji="0" lang="en-US" altLang="en-US" sz="1600" b="0" i="0" u="none" strike="noStrike" cap="none" normalizeH="0" baseline="0" dirty="0">
                          <a:ln>
                            <a:noFill/>
                          </a:ln>
                          <a:solidFill>
                            <a:schemeClr val="tx1"/>
                          </a:solidFill>
                          <a:effectLst/>
                          <a:latin typeface="Arial" pitchFamily="34" charset="0"/>
                        </a:rPr>
                        <a:t>buffer on OBSE</a:t>
                      </a:r>
                      <a:endParaRPr kumimoji="0" lang="en-US" altLang="en-US" sz="1600" b="0" i="0" u="sng"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n-US"/>
                    </a:p>
                  </a:txBody>
                  <a:tcPr/>
                </a:tc>
                <a:tc hMerge="1">
                  <a:txBody>
                    <a:bodyPr/>
                    <a:lstStyle/>
                    <a:p>
                      <a:endParaRPr lang="en-US"/>
                    </a:p>
                  </a:txBody>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1"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3139">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bg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hMerge="1">
                  <a:txBody>
                    <a:bodyPr/>
                    <a:lstStyle/>
                    <a:p>
                      <a:endParaRPr lang="en-US"/>
                    </a:p>
                  </a:txBody>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hMerge="1">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5F6"/>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extLst>
                  <a:ext uri="{0D108BD9-81ED-4DB2-BD59-A6C34878D82A}">
                    <a16:rowId xmlns:a16="http://schemas.microsoft.com/office/drawing/2014/main" val="10002"/>
                  </a:ext>
                </a:extLst>
              </a:tr>
              <a:tr h="717498">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rPr>
                        <a:t>II-B</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gridSpan="3">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bg1"/>
                          </a:solidFill>
                          <a:effectLst/>
                          <a:latin typeface="Arial" pitchFamily="34" charset="0"/>
                        </a:rPr>
                        <a:t>150’ buffer</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E9657"/>
                    </a:solidFill>
                  </a:tcPr>
                </a:tc>
                <a:tc hMerge="1">
                  <a:txBody>
                    <a:bodyPr/>
                    <a:lstStyle/>
                    <a:p>
                      <a:endParaRPr lang="en-US"/>
                    </a:p>
                  </a:txBody>
                  <a:tcPr/>
                </a:tc>
                <a:tc hMerge="1">
                  <a:txBody>
                    <a:bodyPr/>
                    <a:lstStyle/>
                    <a:p>
                      <a:endParaRPr lang="en-US"/>
                    </a:p>
                  </a:txBody>
                  <a:tcPr/>
                </a:tc>
                <a:tc gridSpan="6">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sng" strike="noStrike" cap="none" normalizeH="0" baseline="0" dirty="0">
                          <a:ln>
                            <a:noFill/>
                          </a:ln>
                          <a:solidFill>
                            <a:schemeClr val="tx1"/>
                          </a:solidFill>
                          <a:effectLst/>
                          <a:latin typeface="Arial" pitchFamily="34" charset="0"/>
                        </a:rPr>
                        <a:t>&lt;</a:t>
                      </a:r>
                      <a:r>
                        <a:rPr kumimoji="0" lang="en-US" altLang="en-US" sz="1800" b="0" i="0" u="none" strike="noStrike" cap="none" normalizeH="0" baseline="0" dirty="0">
                          <a:ln>
                            <a:noFill/>
                          </a:ln>
                          <a:solidFill>
                            <a:schemeClr val="tx1"/>
                          </a:solidFill>
                          <a:effectLst/>
                          <a:latin typeface="Arial" pitchFamily="34" charset="0"/>
                        </a:rPr>
                        <a:t>175’ </a:t>
                      </a:r>
                      <a:r>
                        <a:rPr kumimoji="0" lang="en-US" altLang="en-US" sz="1600" b="0" i="0" u="none" strike="noStrike" cap="none" normalizeH="0" baseline="0" dirty="0">
                          <a:ln>
                            <a:noFill/>
                          </a:ln>
                          <a:solidFill>
                            <a:schemeClr val="tx1"/>
                          </a:solidFill>
                          <a:effectLst/>
                          <a:latin typeface="Arial" pitchFamily="34" charset="0"/>
                        </a:rPr>
                        <a:t>buffer on outer bends subject to erosion</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53139">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bg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hMerge="1">
                  <a:txBody>
                    <a:bodyPr/>
                    <a:lstStyle/>
                    <a:p>
                      <a:endParaRPr lang="en-US"/>
                    </a:p>
                  </a:txBody>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hMerge="1">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5F6"/>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5F6"/>
                    </a:solidFill>
                  </a:tcPr>
                </a:tc>
                <a:extLst>
                  <a:ext uri="{0D108BD9-81ED-4DB2-BD59-A6C34878D82A}">
                    <a16:rowId xmlns:a16="http://schemas.microsoft.com/office/drawing/2014/main" val="10004"/>
                  </a:ext>
                </a:extLst>
              </a:tr>
              <a:tr h="717498">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rPr>
                        <a:t>II-C</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bg1"/>
                          </a:solidFill>
                          <a:effectLst/>
                          <a:latin typeface="Arial" pitchFamily="34" charset="0"/>
                        </a:rPr>
                        <a:t>100’ buffer</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E9657"/>
                    </a:solidFill>
                  </a:tcPr>
                </a:tc>
                <a:tc hMerge="1">
                  <a:txBody>
                    <a:bodyPr/>
                    <a:lstStyle/>
                    <a:p>
                      <a:endParaRPr lang="en-US"/>
                    </a:p>
                  </a:txBody>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600" b="0" i="0" u="none" strike="noStrike" cap="none" normalizeH="0" baseline="0" dirty="0">
                          <a:ln>
                            <a:noFill/>
                          </a:ln>
                          <a:solidFill>
                            <a:schemeClr val="tx1"/>
                          </a:solidFill>
                          <a:effectLst/>
                          <a:latin typeface="Arial" pitchFamily="34" charset="0"/>
                        </a:rPr>
                        <a:t>80’ SMZ for temp.</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3139">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bg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hMerge="1">
                  <a:txBody>
                    <a:bodyPr/>
                    <a:lstStyle/>
                    <a:p>
                      <a:endParaRPr lang="en-US"/>
                    </a:p>
                  </a:txBody>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hMerge="1">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5F6"/>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extLst>
                  <a:ext uri="{0D108BD9-81ED-4DB2-BD59-A6C34878D82A}">
                    <a16:rowId xmlns:a16="http://schemas.microsoft.com/office/drawing/2014/main" val="10006"/>
                  </a:ext>
                </a:extLst>
              </a:tr>
              <a:tr h="717498">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rPr>
                        <a:t>II-D</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bg1"/>
                          </a:solidFill>
                          <a:effectLst/>
                          <a:latin typeface="Arial" pitchFamily="34" charset="0"/>
                        </a:rPr>
                        <a:t>50’ buffer</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E9657"/>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itchFamily="34" charset="0"/>
                        </a:rPr>
                        <a:t>50’ no sediment</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EE31"/>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69425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5589" name="Group 741"/>
          <p:cNvGraphicFramePr>
            <a:graphicFrameLocks noGrp="1"/>
          </p:cNvGraphicFramePr>
          <p:nvPr>
            <p:extLst>
              <p:ext uri="{D42A27DB-BD31-4B8C-83A1-F6EECF244321}">
                <p14:modId xmlns:p14="http://schemas.microsoft.com/office/powerpoint/2010/main" val="1632091635"/>
              </p:ext>
            </p:extLst>
          </p:nvPr>
        </p:nvGraphicFramePr>
        <p:xfrm>
          <a:off x="457200" y="1066800"/>
          <a:ext cx="8229599" cy="4806299"/>
        </p:xfrm>
        <a:graphic>
          <a:graphicData uri="http://schemas.openxmlformats.org/drawingml/2006/table">
            <a:tbl>
              <a:tblPr/>
              <a:tblGrid>
                <a:gridCol w="995019">
                  <a:extLst>
                    <a:ext uri="{9D8B030D-6E8A-4147-A177-3AD203B41FA5}">
                      <a16:colId xmlns:a16="http://schemas.microsoft.com/office/drawing/2014/main" val="20000"/>
                    </a:ext>
                  </a:extLst>
                </a:gridCol>
                <a:gridCol w="1083426">
                  <a:extLst>
                    <a:ext uri="{9D8B030D-6E8A-4147-A177-3AD203B41FA5}">
                      <a16:colId xmlns:a16="http://schemas.microsoft.com/office/drawing/2014/main" val="20001"/>
                    </a:ext>
                  </a:extLst>
                </a:gridCol>
                <a:gridCol w="995019">
                  <a:extLst>
                    <a:ext uri="{9D8B030D-6E8A-4147-A177-3AD203B41FA5}">
                      <a16:colId xmlns:a16="http://schemas.microsoft.com/office/drawing/2014/main" val="20002"/>
                    </a:ext>
                  </a:extLst>
                </a:gridCol>
                <a:gridCol w="1085159">
                  <a:extLst>
                    <a:ext uri="{9D8B030D-6E8A-4147-A177-3AD203B41FA5}">
                      <a16:colId xmlns:a16="http://schemas.microsoft.com/office/drawing/2014/main" val="20003"/>
                    </a:ext>
                  </a:extLst>
                </a:gridCol>
                <a:gridCol w="682298">
                  <a:extLst>
                    <a:ext uri="{9D8B030D-6E8A-4147-A177-3AD203B41FA5}">
                      <a16:colId xmlns:a16="http://schemas.microsoft.com/office/drawing/2014/main" val="20004"/>
                    </a:ext>
                  </a:extLst>
                </a:gridCol>
                <a:gridCol w="435519">
                  <a:extLst>
                    <a:ext uri="{9D8B030D-6E8A-4147-A177-3AD203B41FA5}">
                      <a16:colId xmlns:a16="http://schemas.microsoft.com/office/drawing/2014/main" val="20005"/>
                    </a:ext>
                  </a:extLst>
                </a:gridCol>
                <a:gridCol w="710034">
                  <a:extLst>
                    <a:ext uri="{9D8B030D-6E8A-4147-A177-3AD203B41FA5}">
                      <a16:colId xmlns:a16="http://schemas.microsoft.com/office/drawing/2014/main" val="20006"/>
                    </a:ext>
                  </a:extLst>
                </a:gridCol>
                <a:gridCol w="582450">
                  <a:extLst>
                    <a:ext uri="{9D8B030D-6E8A-4147-A177-3AD203B41FA5}">
                      <a16:colId xmlns:a16="http://schemas.microsoft.com/office/drawing/2014/main" val="20007"/>
                    </a:ext>
                  </a:extLst>
                </a:gridCol>
                <a:gridCol w="1085159">
                  <a:extLst>
                    <a:ext uri="{9D8B030D-6E8A-4147-A177-3AD203B41FA5}">
                      <a16:colId xmlns:a16="http://schemas.microsoft.com/office/drawing/2014/main" val="20008"/>
                    </a:ext>
                  </a:extLst>
                </a:gridCol>
                <a:gridCol w="575516">
                  <a:extLst>
                    <a:ext uri="{9D8B030D-6E8A-4147-A177-3AD203B41FA5}">
                      <a16:colId xmlns:a16="http://schemas.microsoft.com/office/drawing/2014/main" val="20009"/>
                    </a:ext>
                  </a:extLst>
                </a:gridCol>
              </a:tblGrid>
              <a:tr h="406214">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45716" marR="45716"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50’</a:t>
                      </a:r>
                    </a:p>
                  </a:txBody>
                  <a:tcPr marL="45716" marR="45716"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100’</a:t>
                      </a:r>
                    </a:p>
                  </a:txBody>
                  <a:tcPr marL="45716" marR="45716"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150’</a:t>
                      </a:r>
                    </a:p>
                  </a:txBody>
                  <a:tcPr marL="45716" marR="45716"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200’</a:t>
                      </a:r>
                    </a:p>
                  </a:txBody>
                  <a:tcPr marL="45716" marR="45716"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hMerge="1">
                  <a:txBody>
                    <a:bodyPr/>
                    <a:lstStyle/>
                    <a:p>
                      <a:endParaRPr lang="en-US"/>
                    </a:p>
                  </a:txBody>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250’</a:t>
                      </a:r>
                    </a:p>
                  </a:txBody>
                  <a:tcPr marL="45716" marR="45716"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hMerge="1">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itchFamily="34" charset="0"/>
                      </a:endParaRPr>
                    </a:p>
                  </a:txBody>
                  <a:tcPr marL="45720" marR="4572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300’</a:t>
                      </a:r>
                    </a:p>
                  </a:txBody>
                  <a:tcPr marL="45716" marR="45716"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rPr>
                        <a:t>325’</a:t>
                      </a:r>
                    </a:p>
                  </a:txBody>
                  <a:tcPr marL="45716" marR="45716"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0"/>
                  </a:ext>
                </a:extLst>
              </a:tr>
              <a:tr h="329575">
                <a:tc row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rPr>
                        <a:t>II-A</a:t>
                      </a:r>
                    </a:p>
                  </a:txBody>
                  <a:tcPr marL="91432" marR="91432"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rowSpan="2" gridSpan="3">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bg1"/>
                          </a:solidFill>
                          <a:effectLst/>
                          <a:latin typeface="Arial" pitchFamily="34" charset="0"/>
                        </a:rPr>
                        <a:t>150’ buffer</a:t>
                      </a:r>
                    </a:p>
                  </a:txBody>
                  <a:tcPr marL="91432" marR="9143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E9657"/>
                    </a:solidFill>
                  </a:tcPr>
                </a:tc>
                <a:tc rowSpan="2" hMerge="1">
                  <a:txBody>
                    <a:bodyPr/>
                    <a:lstStyle/>
                    <a:p>
                      <a:endParaRPr lang="en-US"/>
                    </a:p>
                  </a:txBody>
                  <a:tcPr/>
                </a:tc>
                <a:tc rowSpan="2" hMerge="1">
                  <a:txBody>
                    <a:bodyPr/>
                    <a:lstStyle/>
                    <a:p>
                      <a:endParaRPr lang="en-US"/>
                    </a:p>
                  </a:txBody>
                  <a:tcPr/>
                </a:tc>
                <a:tc gridSpan="3">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sng" strike="noStrike" cap="none" normalizeH="0" baseline="0" dirty="0">
                          <a:ln>
                            <a:noFill/>
                          </a:ln>
                          <a:solidFill>
                            <a:schemeClr val="tx1"/>
                          </a:solidFill>
                          <a:effectLst/>
                          <a:latin typeface="Arial" pitchFamily="34" charset="0"/>
                        </a:rPr>
                        <a:t>&lt;</a:t>
                      </a:r>
                      <a:r>
                        <a:rPr kumimoji="0" lang="en-US" altLang="en-US" sz="1600" b="0" i="0" u="none" strike="noStrike" cap="none" normalizeH="0" baseline="0" dirty="0">
                          <a:ln>
                            <a:noFill/>
                          </a:ln>
                          <a:solidFill>
                            <a:schemeClr val="tx1"/>
                          </a:solidFill>
                          <a:effectLst/>
                          <a:latin typeface="Arial" pitchFamily="34" charset="0"/>
                        </a:rPr>
                        <a:t>75’ </a:t>
                      </a:r>
                      <a:r>
                        <a:rPr kumimoji="0" lang="en-US" altLang="en-US" sz="1300" b="0" i="0" u="none" strike="noStrike" cap="none" normalizeH="0" baseline="0" dirty="0">
                          <a:ln>
                            <a:noFill/>
                          </a:ln>
                          <a:solidFill>
                            <a:schemeClr val="tx1"/>
                          </a:solidFill>
                          <a:effectLst/>
                          <a:latin typeface="Arial" pitchFamily="34" charset="0"/>
                        </a:rPr>
                        <a:t>buffer on OBSE</a:t>
                      </a:r>
                    </a:p>
                  </a:txBody>
                  <a:tcPr marL="91432" marR="9143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n-US"/>
                    </a:p>
                  </a:txBody>
                  <a:tcPr/>
                </a:tc>
                <a:tc hMerge="1">
                  <a:txBody>
                    <a:bodyPr/>
                    <a:lstStyle/>
                    <a:p>
                      <a:endParaRPr lang="en-US"/>
                    </a:p>
                  </a:txBody>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196">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5">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itchFamily="34" charset="0"/>
                        </a:rPr>
                        <a:t>150’ SMZ</a:t>
                      </a:r>
                    </a:p>
                  </a:txBody>
                  <a:tcPr marL="91432" marR="9143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EE3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9438">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L="91432" marR="91432"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bg1"/>
                        </a:solidFill>
                        <a:effectLst/>
                        <a:latin typeface="Arial" pitchFamily="34" charset="0"/>
                      </a:endParaRPr>
                    </a:p>
                  </a:txBody>
                  <a:tcPr marL="91432" marR="9143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hMerge="1">
                  <a:txBody>
                    <a:bodyPr/>
                    <a:lstStyle/>
                    <a:p>
                      <a:endParaRPr lang="en-US"/>
                    </a:p>
                  </a:txBody>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hMerge="1">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5F6"/>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extLst>
                  <a:ext uri="{0D108BD9-81ED-4DB2-BD59-A6C34878D82A}">
                    <a16:rowId xmlns:a16="http://schemas.microsoft.com/office/drawing/2014/main" val="10003"/>
                  </a:ext>
                </a:extLst>
              </a:tr>
              <a:tr h="366196">
                <a:tc row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rPr>
                        <a:t> II-B</a:t>
                      </a:r>
                    </a:p>
                  </a:txBody>
                  <a:tcPr marL="91432" marR="91432"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rowSpan="2" gridSpan="3">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bg1"/>
                          </a:solidFill>
                          <a:effectLst/>
                          <a:latin typeface="Arial" pitchFamily="34" charset="0"/>
                        </a:rPr>
                        <a:t>150’ buffer</a:t>
                      </a:r>
                    </a:p>
                  </a:txBody>
                  <a:tcPr marL="91432" marR="9143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E9657"/>
                    </a:solidFill>
                  </a:tcPr>
                </a:tc>
                <a:tc rowSpan="2" hMerge="1">
                  <a:txBody>
                    <a:bodyPr/>
                    <a:lstStyle/>
                    <a:p>
                      <a:endParaRPr lang="en-US"/>
                    </a:p>
                  </a:txBody>
                  <a:tcPr/>
                </a:tc>
                <a:tc rowSpan="2" hMerge="1">
                  <a:txBody>
                    <a:bodyPr/>
                    <a:lstStyle/>
                    <a:p>
                      <a:endParaRPr lang="en-US"/>
                    </a:p>
                  </a:txBody>
                  <a:tcPr/>
                </a:tc>
                <a:tc gridSpan="6">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sng" strike="noStrike" cap="none" normalizeH="0" baseline="0" dirty="0">
                          <a:ln>
                            <a:noFill/>
                          </a:ln>
                          <a:solidFill>
                            <a:schemeClr val="tx1"/>
                          </a:solidFill>
                          <a:effectLst/>
                          <a:latin typeface="Arial" pitchFamily="34" charset="0"/>
                        </a:rPr>
                        <a:t>&lt;</a:t>
                      </a:r>
                      <a:r>
                        <a:rPr kumimoji="0" lang="en-US" altLang="en-US" sz="1600" b="0" i="0" u="none" strike="noStrike" cap="none" normalizeH="0" baseline="0" dirty="0">
                          <a:ln>
                            <a:noFill/>
                          </a:ln>
                          <a:solidFill>
                            <a:schemeClr val="tx1"/>
                          </a:solidFill>
                          <a:effectLst/>
                          <a:latin typeface="Arial" pitchFamily="34" charset="0"/>
                        </a:rPr>
                        <a:t>175’ </a:t>
                      </a:r>
                      <a:r>
                        <a:rPr kumimoji="0" lang="en-US" altLang="en-US" sz="1400" b="0" i="0" u="none" strike="noStrike" cap="none" normalizeH="0" baseline="0" dirty="0">
                          <a:ln>
                            <a:noFill/>
                          </a:ln>
                          <a:solidFill>
                            <a:schemeClr val="tx1"/>
                          </a:solidFill>
                          <a:effectLst/>
                          <a:latin typeface="Arial" pitchFamily="34" charset="0"/>
                        </a:rPr>
                        <a:t>buffer on outer bends subj. erosion</a:t>
                      </a:r>
                      <a:endParaRPr kumimoji="0" lang="en-US" altLang="en-US" sz="1400" b="0" i="0" u="sng" strike="noStrike" cap="none" normalizeH="0" baseline="0" dirty="0">
                        <a:ln>
                          <a:noFill/>
                        </a:ln>
                        <a:solidFill>
                          <a:schemeClr val="tx1"/>
                        </a:solidFill>
                        <a:effectLst/>
                        <a:latin typeface="Arial" pitchFamily="34" charset="0"/>
                      </a:endParaRPr>
                    </a:p>
                  </a:txBody>
                  <a:tcPr marL="91432" marR="9143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66196">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5">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itchFamily="34" charset="0"/>
                        </a:rPr>
                        <a:t>150’ SMZ</a:t>
                      </a:r>
                    </a:p>
                  </a:txBody>
                  <a:tcPr marL="91432" marR="9143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EE3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9438">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L="91432" marR="91432"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bg1"/>
                        </a:solidFill>
                        <a:effectLst/>
                        <a:latin typeface="Arial" pitchFamily="34" charset="0"/>
                      </a:endParaRPr>
                    </a:p>
                  </a:txBody>
                  <a:tcPr marL="91432" marR="9143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hMerge="1">
                  <a:txBody>
                    <a:bodyPr/>
                    <a:lstStyle/>
                    <a:p>
                      <a:endParaRPr lang="en-US"/>
                    </a:p>
                  </a:txBody>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hMerge="1">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5F6"/>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extLst>
                  <a:ext uri="{0D108BD9-81ED-4DB2-BD59-A6C34878D82A}">
                    <a16:rowId xmlns:a16="http://schemas.microsoft.com/office/drawing/2014/main" val="10006"/>
                  </a:ext>
                </a:extLst>
              </a:tr>
              <a:tr h="439438">
                <a:tc row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rPr>
                        <a:t>II-C</a:t>
                      </a:r>
                    </a:p>
                  </a:txBody>
                  <a:tcPr marL="91432" marR="91432"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rowSpan="2"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bg1"/>
                          </a:solidFill>
                          <a:effectLst/>
                          <a:latin typeface="Arial" pitchFamily="34" charset="0"/>
                        </a:rPr>
                        <a:t>100’ buffer</a:t>
                      </a:r>
                    </a:p>
                  </a:txBody>
                  <a:tcPr marL="91432" marR="9143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E9657"/>
                    </a:solidFill>
                  </a:tcPr>
                </a:tc>
                <a:tc rowSpan="2" hMerge="1">
                  <a:txBody>
                    <a:bodyPr/>
                    <a:lstStyle/>
                    <a:p>
                      <a:endParaRPr lang="en-US"/>
                    </a:p>
                  </a:txBody>
                  <a:tcPr/>
                </a:tc>
                <a:tc gridSpan="6">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rPr>
                        <a:t>200’ SMZ for wildlife habitat</a:t>
                      </a:r>
                    </a:p>
                  </a:txBody>
                  <a:tcPr marL="91432" marR="9143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EE3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9449">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600" b="0" i="0" u="none" strike="noStrike" cap="none" normalizeH="0" baseline="0" dirty="0">
                          <a:ln>
                            <a:noFill/>
                          </a:ln>
                          <a:solidFill>
                            <a:schemeClr val="tx1"/>
                          </a:solidFill>
                          <a:effectLst/>
                          <a:latin typeface="Arial" pitchFamily="34" charset="0"/>
                        </a:rPr>
                        <a:t>80’ SMZ for temp.</a:t>
                      </a:r>
                    </a:p>
                  </a:txBody>
                  <a:tcPr marL="27429" marR="27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EE31"/>
                    </a:solidFill>
                  </a:tcPr>
                </a:tc>
                <a:tc hMerge="1">
                  <a:txBody>
                    <a:bodyPr/>
                    <a:lstStyle/>
                    <a:p>
                      <a:endParaRPr lang="en-US" dirty="0"/>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EE31"/>
                    </a:solidFill>
                  </a:tcPr>
                </a:tc>
                <a:tc>
                  <a:txBody>
                    <a:bodyPr/>
                    <a:lstStyle/>
                    <a:p>
                      <a:endParaRPr lang="en-US" sz="1800" dirty="0"/>
                    </a:p>
                  </a:txBody>
                  <a:tcPr marL="91432" marR="9143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en-US" sz="1800" dirty="0"/>
                    </a:p>
                  </a:txBody>
                  <a:tcPr marL="91432" marR="9143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endParaRPr lang="en-US" sz="1800" dirty="0"/>
                    </a:p>
                  </a:txBody>
                  <a:tcPr marL="91432" marR="9143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8"/>
                  </a:ext>
                </a:extLst>
              </a:tr>
              <a:tr h="439438">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L="91432" marR="91432"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a:txBody>
                  <a:tcPr marL="91432" marR="9143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hMerge="1">
                  <a:txBody>
                    <a:bodyPr/>
                    <a:lstStyle/>
                    <a:p>
                      <a:endParaRPr lang="en-US"/>
                    </a:p>
                  </a:txBody>
                  <a:tcPr/>
                </a:tc>
                <a:tc gridSpan="2">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hMerge="1">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5F6"/>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1EB"/>
                    </a:solidFill>
                  </a:tcPr>
                </a:tc>
                <a:extLst>
                  <a:ext uri="{0D108BD9-81ED-4DB2-BD59-A6C34878D82A}">
                    <a16:rowId xmlns:a16="http://schemas.microsoft.com/office/drawing/2014/main" val="10009"/>
                  </a:ext>
                </a:extLst>
              </a:tr>
              <a:tr h="769024">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rPr>
                        <a:t>II-D</a:t>
                      </a:r>
                    </a:p>
                  </a:txBody>
                  <a:tcPr marL="91432" marR="91432"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bg1"/>
                          </a:solidFill>
                          <a:effectLst/>
                          <a:latin typeface="Arial" pitchFamily="34" charset="0"/>
                        </a:rPr>
                        <a:t>50’ buffer</a:t>
                      </a:r>
                    </a:p>
                  </a:txBody>
                  <a:tcPr marL="91432" marR="9143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E9657"/>
                    </a:solidFill>
                  </a:tcPr>
                </a:tc>
                <a:tc gridSpan="7">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250’ SMZ</a:t>
                      </a:r>
                    </a:p>
                  </a:txBody>
                  <a:tcPr marL="91432" marR="9143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3EE3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7264" name="Text Box 700"/>
          <p:cNvSpPr txBox="1">
            <a:spLocks noChangeArrowheads="1"/>
          </p:cNvSpPr>
          <p:nvPr/>
        </p:nvSpPr>
        <p:spPr bwMode="auto">
          <a:xfrm>
            <a:off x="628650" y="469900"/>
            <a:ext cx="7620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en-US" sz="2400"/>
              <a:t>REGION II – Riparian Management on STATE LAND</a:t>
            </a:r>
          </a:p>
        </p:txBody>
      </p:sp>
      <p:sp>
        <p:nvSpPr>
          <p:cNvPr id="7265" name="Line 747"/>
          <p:cNvSpPr>
            <a:spLocks noChangeShapeType="1"/>
          </p:cNvSpPr>
          <p:nvPr/>
        </p:nvSpPr>
        <p:spPr bwMode="auto">
          <a:xfrm>
            <a:off x="7239000" y="1371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38202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1B90CE86-DD77-459B-8D03-C0C546C577CD}"/>
              </a:ext>
            </a:extLst>
          </p:cNvPr>
          <p:cNvSpPr>
            <a:spLocks noGrp="1" noChangeArrowheads="1"/>
          </p:cNvSpPr>
          <p:nvPr>
            <p:ph idx="1"/>
          </p:nvPr>
        </p:nvSpPr>
        <p:spPr>
          <a:xfrm>
            <a:off x="-76200" y="1646236"/>
            <a:ext cx="8686800" cy="3687763"/>
          </a:xfrm>
        </p:spPr>
        <p:txBody>
          <a:bodyPr>
            <a:noAutofit/>
          </a:bodyPr>
          <a:lstStyle/>
          <a:p>
            <a:pPr marL="914400" indent="-457200">
              <a:buClr>
                <a:schemeClr val="accent1">
                  <a:lumMod val="75000"/>
                </a:schemeClr>
              </a:buClr>
              <a:buFont typeface="Wingdings" panose="05000000000000000000" pitchFamily="2" charset="2"/>
              <a:buChar char="§"/>
              <a:defRPr/>
            </a:pPr>
            <a:r>
              <a:rPr lang="en-US" altLang="en-US" sz="2800" dirty="0">
                <a:cs typeface="Calibri" panose="020F0502020204030204" pitchFamily="34" charset="0"/>
              </a:rPr>
              <a:t>An operator shall promptly inform DOF if a previously unknown fish water body is found within an operating area.</a:t>
            </a:r>
          </a:p>
          <a:p>
            <a:pPr marL="914400" indent="-457200">
              <a:buClr>
                <a:schemeClr val="accent1">
                  <a:lumMod val="75000"/>
                </a:schemeClr>
              </a:buClr>
              <a:buFont typeface="Wingdings" panose="05000000000000000000" pitchFamily="2" charset="2"/>
              <a:buChar char="§"/>
              <a:defRPr/>
            </a:pPr>
            <a:r>
              <a:rPr lang="en-US" sz="2800" dirty="0">
                <a:cs typeface="Calibri" panose="020F0502020204030204" pitchFamily="34" charset="0"/>
              </a:rPr>
              <a:t>Operations in the vicinity of a newly discovered or reclassified water body that has standing timber remaining in the riparian area must comply with the riparian standards with respect to the remaining timber.</a:t>
            </a:r>
            <a:endParaRPr lang="en-US" sz="2800" dirty="0"/>
          </a:p>
          <a:p>
            <a:pPr marL="457200" indent="0" eaLnBrk="1" hangingPunct="1">
              <a:buClr>
                <a:schemeClr val="tx1"/>
              </a:buClr>
              <a:buFont typeface="Wingdings" panose="05000000000000000000" pitchFamily="2" charset="2"/>
              <a:buNone/>
              <a:defRPr/>
            </a:pPr>
            <a:endParaRPr lang="en-US" altLang="en-US" sz="2800" dirty="0">
              <a:cs typeface="Calibri" panose="020F0502020204030204" pitchFamily="34" charset="0"/>
            </a:endParaRPr>
          </a:p>
        </p:txBody>
      </p:sp>
      <p:sp>
        <p:nvSpPr>
          <p:cNvPr id="953347" name="Text Box 3">
            <a:extLst>
              <a:ext uri="{FF2B5EF4-FFF2-40B4-BE49-F238E27FC236}">
                <a16:creationId xmlns:a16="http://schemas.microsoft.com/office/drawing/2014/main" id="{A1FE2628-A849-47EE-9663-4F77B8E16477}"/>
              </a:ext>
            </a:extLst>
          </p:cNvPr>
          <p:cNvSpPr txBox="1">
            <a:spLocks noChangeArrowheads="1"/>
          </p:cNvSpPr>
          <p:nvPr/>
        </p:nvSpPr>
        <p:spPr bwMode="auto">
          <a:xfrm>
            <a:off x="838200" y="609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defRPr/>
            </a:pPr>
            <a:r>
              <a:rPr lang="en-US" altLang="en-US" sz="4000" b="1" dirty="0">
                <a:solidFill>
                  <a:schemeClr val="accent1">
                    <a:lumMod val="7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New Fish-bearing Streams</a:t>
            </a:r>
          </a:p>
        </p:txBody>
      </p:sp>
      <p:sp>
        <p:nvSpPr>
          <p:cNvPr id="107524" name="Text Box 4">
            <a:extLst>
              <a:ext uri="{FF2B5EF4-FFF2-40B4-BE49-F238E27FC236}">
                <a16:creationId xmlns:a16="http://schemas.microsoft.com/office/drawing/2014/main" id="{8950C60D-6C56-4808-B312-39896771D50D}"/>
              </a:ext>
            </a:extLst>
          </p:cNvPr>
          <p:cNvSpPr txBox="1">
            <a:spLocks noChangeArrowheads="1"/>
          </p:cNvSpPr>
          <p:nvPr/>
        </p:nvSpPr>
        <p:spPr bwMode="auto">
          <a:xfrm>
            <a:off x="5029200" y="6248400"/>
            <a:ext cx="387638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200" b="0" dirty="0">
                <a:solidFill>
                  <a:schemeClr val="bg2">
                    <a:lumMod val="50000"/>
                  </a:schemeClr>
                </a:solidFill>
                <a:latin typeface="+mn-lt"/>
              </a:rPr>
              <a:t>11 AAC 95.230 (d), .265(e)</a:t>
            </a:r>
          </a:p>
        </p:txBody>
      </p:sp>
    </p:spTree>
    <p:extLst>
      <p:ext uri="{BB962C8B-B14F-4D97-AF65-F5344CB8AC3E}">
        <p14:creationId xmlns:p14="http://schemas.microsoft.com/office/powerpoint/2010/main" val="537921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4698"/>
            <a:ext cx="8229600" cy="4233672"/>
          </a:xfrm>
        </p:spPr>
        <p:txBody>
          <a:bodyPr>
            <a:normAutofit/>
          </a:bodyPr>
          <a:lstStyle/>
          <a:p>
            <a:r>
              <a:rPr lang="en-US" dirty="0"/>
              <a:t>DNR area and management plans (adopted under AS 38.04.065) may impose additional riparian protection standards for timber harvest operations </a:t>
            </a:r>
          </a:p>
          <a:p>
            <a:pPr marL="109728" indent="0">
              <a:buNone/>
            </a:pPr>
            <a:r>
              <a:rPr lang="en-US" sz="2000" dirty="0">
                <a:solidFill>
                  <a:schemeClr val="bg2">
                    <a:lumMod val="50000"/>
                  </a:schemeClr>
                </a:solidFill>
              </a:rPr>
              <a:t>					</a:t>
            </a:r>
          </a:p>
          <a:p>
            <a:pPr marL="109728" indent="0">
              <a:buNone/>
            </a:pPr>
            <a:r>
              <a:rPr lang="en-US" sz="2200" dirty="0">
                <a:solidFill>
                  <a:schemeClr val="bg2">
                    <a:lumMod val="50000"/>
                  </a:schemeClr>
                </a:solidFill>
              </a:rPr>
              <a:t>AS 41.17.118(b)</a:t>
            </a:r>
          </a:p>
          <a:p>
            <a:endParaRPr lang="en-US" dirty="0"/>
          </a:p>
        </p:txBody>
      </p:sp>
      <p:sp>
        <p:nvSpPr>
          <p:cNvPr id="2" name="Title 1"/>
          <p:cNvSpPr>
            <a:spLocks noGrp="1"/>
          </p:cNvSpPr>
          <p:nvPr>
            <p:ph type="title"/>
          </p:nvPr>
        </p:nvSpPr>
        <p:spPr>
          <a:xfrm>
            <a:off x="457200" y="379200"/>
            <a:ext cx="8229600" cy="1143000"/>
          </a:xfrm>
        </p:spPr>
        <p:txBody>
          <a:bodyPr/>
          <a:lstStyle/>
          <a:p>
            <a:r>
              <a:rPr lang="en-US" dirty="0">
                <a:solidFill>
                  <a:schemeClr val="accent1">
                    <a:lumMod val="75000"/>
                  </a:schemeClr>
                </a:solidFill>
              </a:rPr>
              <a:t>Planning on state land</a:t>
            </a:r>
          </a:p>
        </p:txBody>
      </p:sp>
      <p:sp>
        <p:nvSpPr>
          <p:cNvPr id="4" name="TextBox 3">
            <a:extLst>
              <a:ext uri="{FF2B5EF4-FFF2-40B4-BE49-F238E27FC236}">
                <a16:creationId xmlns:a16="http://schemas.microsoft.com/office/drawing/2014/main" id="{59C4B773-E4F0-4B85-9AAF-AEC9CF4D0D58}"/>
              </a:ext>
            </a:extLst>
          </p:cNvPr>
          <p:cNvSpPr txBox="1"/>
          <p:nvPr/>
        </p:nvSpPr>
        <p:spPr>
          <a:xfrm>
            <a:off x="4876800" y="3721534"/>
            <a:ext cx="2971800" cy="2308324"/>
          </a:xfrm>
          <a:prstGeom prst="rect">
            <a:avLst/>
          </a:prstGeom>
          <a:solidFill>
            <a:srgbClr val="BADD6D"/>
          </a:solidFill>
          <a:ln>
            <a:solidFill>
              <a:schemeClr val="accent1">
                <a:lumMod val="75000"/>
              </a:schemeClr>
            </a:solidFill>
          </a:ln>
        </p:spPr>
        <p:txBody>
          <a:bodyPr wrap="square" tIns="182880" bIns="182880" rtlCol="0">
            <a:spAutoFit/>
          </a:bodyPr>
          <a:lstStyle/>
          <a:p>
            <a:pPr marL="182880"/>
            <a:r>
              <a:rPr lang="en-US" dirty="0"/>
              <a:t>Copper River Basin AP	</a:t>
            </a:r>
          </a:p>
          <a:p>
            <a:pPr marL="182880"/>
            <a:r>
              <a:rPr lang="en-US" dirty="0"/>
              <a:t>Hatcher Pass MP</a:t>
            </a:r>
          </a:p>
          <a:p>
            <a:pPr marL="182880"/>
            <a:r>
              <a:rPr lang="en-US" dirty="0"/>
              <a:t>Kenai AP </a:t>
            </a:r>
          </a:p>
          <a:p>
            <a:pPr marL="182880"/>
            <a:r>
              <a:rPr lang="en-US" dirty="0"/>
              <a:t>Knik MP </a:t>
            </a:r>
          </a:p>
          <a:p>
            <a:pPr marL="182880"/>
            <a:r>
              <a:rPr lang="en-US" dirty="0"/>
              <a:t>Southeast Susitna AP	</a:t>
            </a:r>
          </a:p>
          <a:p>
            <a:pPr marL="182880"/>
            <a:r>
              <a:rPr lang="en-US" dirty="0"/>
              <a:t>Susitna Matanuska AP</a:t>
            </a:r>
          </a:p>
          <a:p>
            <a:pPr marL="182880"/>
            <a:r>
              <a:rPr lang="en-US" dirty="0" err="1"/>
              <a:t>Turnagain</a:t>
            </a:r>
            <a:r>
              <a:rPr lang="en-US" dirty="0"/>
              <a:t> Arm MP 	</a:t>
            </a:r>
          </a:p>
        </p:txBody>
      </p:sp>
    </p:spTree>
    <p:extLst>
      <p:ext uri="{BB962C8B-B14F-4D97-AF65-F5344CB8AC3E}">
        <p14:creationId xmlns:p14="http://schemas.microsoft.com/office/powerpoint/2010/main" val="998089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Allowed uses in </a:t>
            </a:r>
            <a:br>
              <a:rPr lang="en-US" dirty="0"/>
            </a:br>
            <a:r>
              <a:rPr lang="en-US" dirty="0"/>
              <a:t>riparian areas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59886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071872"/>
          </a:xfrm>
        </p:spPr>
        <p:txBody>
          <a:bodyPr>
            <a:normAutofit/>
          </a:bodyPr>
          <a:lstStyle/>
          <a:p>
            <a:r>
              <a:rPr lang="en-US" sz="3200" dirty="0"/>
              <a:t>Operations allowed within riparian must be identified in the DPO</a:t>
            </a:r>
          </a:p>
          <a:p>
            <a:pPr lvl="1">
              <a:buFont typeface="Wingdings" panose="05000000000000000000" pitchFamily="2" charset="2"/>
              <a:buChar char="§"/>
            </a:pPr>
            <a:r>
              <a:rPr lang="en-US" sz="2400" dirty="0"/>
              <a:t>Exception:  felling and removing hazard trees along roadways as required by state or federal law is allowed and does not need to be identified in the DPO</a:t>
            </a:r>
          </a:p>
          <a:p>
            <a:pPr marL="393192" lvl="1" indent="0">
              <a:buNone/>
            </a:pPr>
            <a:endParaRPr lang="en-US" dirty="0">
              <a:solidFill>
                <a:srgbClr val="8BC614"/>
              </a:solidFill>
            </a:endParaRPr>
          </a:p>
          <a:p>
            <a:pPr marL="393192" lvl="1" indent="0">
              <a:buNone/>
            </a:pPr>
            <a:endParaRPr lang="en-US" dirty="0">
              <a:solidFill>
                <a:srgbClr val="8BC614"/>
              </a:solidFill>
            </a:endParaRPr>
          </a:p>
          <a:p>
            <a:pPr marL="393192" lvl="1" indent="0">
              <a:buNone/>
            </a:pPr>
            <a:endParaRPr lang="en-US" dirty="0">
              <a:solidFill>
                <a:srgbClr val="8BC614"/>
              </a:solidFill>
            </a:endParaRPr>
          </a:p>
          <a:p>
            <a:pPr marL="393192" lvl="1" indent="0">
              <a:buNone/>
            </a:pPr>
            <a:endParaRPr lang="en-US" dirty="0">
              <a:solidFill>
                <a:srgbClr val="8BC614"/>
              </a:solidFill>
            </a:endParaRPr>
          </a:p>
          <a:p>
            <a:pPr marL="393192" lvl="1" indent="0">
              <a:buNone/>
            </a:pPr>
            <a:endParaRPr lang="en-US" dirty="0">
              <a:solidFill>
                <a:srgbClr val="8BC614"/>
              </a:solidFill>
            </a:endParaRPr>
          </a:p>
          <a:p>
            <a:pPr marL="393192" lvl="1" indent="0">
              <a:buNone/>
            </a:pPr>
            <a:r>
              <a:rPr lang="en-US" dirty="0">
                <a:solidFill>
                  <a:srgbClr val="8BC614"/>
                </a:solidFill>
              </a:rPr>
              <a:t>					11 AAC 95.275(b-c)</a:t>
            </a:r>
          </a:p>
        </p:txBody>
      </p:sp>
      <p:sp>
        <p:nvSpPr>
          <p:cNvPr id="2" name="Title 1"/>
          <p:cNvSpPr>
            <a:spLocks noGrp="1"/>
          </p:cNvSpPr>
          <p:nvPr>
            <p:ph type="title"/>
          </p:nvPr>
        </p:nvSpPr>
        <p:spPr/>
        <p:txBody>
          <a:bodyPr>
            <a:normAutofit/>
          </a:bodyPr>
          <a:lstStyle/>
          <a:p>
            <a:r>
              <a:rPr lang="en-US" dirty="0">
                <a:solidFill>
                  <a:schemeClr val="bg2">
                    <a:lumMod val="50000"/>
                  </a:schemeClr>
                </a:solidFill>
              </a:rPr>
              <a:t>DPO notice required</a:t>
            </a:r>
          </a:p>
        </p:txBody>
      </p:sp>
    </p:spTree>
    <p:extLst>
      <p:ext uri="{BB962C8B-B14F-4D97-AF65-F5344CB8AC3E}">
        <p14:creationId xmlns:p14="http://schemas.microsoft.com/office/powerpoint/2010/main" val="772896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305800" cy="4788091"/>
          </a:xfrm>
        </p:spPr>
        <p:txBody>
          <a:bodyPr>
            <a:normAutofit/>
          </a:bodyPr>
          <a:lstStyle/>
          <a:p>
            <a:r>
              <a:rPr lang="en-US" dirty="0"/>
              <a:t>1990 - Riparian management first addressed in FRPA revision – focused on Region I</a:t>
            </a:r>
          </a:p>
          <a:p>
            <a:pPr lvl="1"/>
            <a:r>
              <a:rPr lang="en-US" dirty="0"/>
              <a:t>1993 regulations – variations, small streams, slope stability standards</a:t>
            </a:r>
          </a:p>
          <a:p>
            <a:r>
              <a:rPr lang="en-US" dirty="0"/>
              <a:t>2006 – FRPA Region II riparian standards were revised with new waterbody classification system and riparian management standards</a:t>
            </a:r>
          </a:p>
          <a:p>
            <a:pPr lvl="1">
              <a:buFont typeface="Wingdings" panose="05000000000000000000" pitchFamily="2" charset="2"/>
              <a:buChar char="§"/>
            </a:pPr>
            <a:r>
              <a:rPr lang="en-US" dirty="0"/>
              <a:t>2007 – Region II regulations updated</a:t>
            </a:r>
          </a:p>
        </p:txBody>
      </p:sp>
      <p:sp>
        <p:nvSpPr>
          <p:cNvPr id="2" name="Title 1"/>
          <p:cNvSpPr>
            <a:spLocks noGrp="1"/>
          </p:cNvSpPr>
          <p:nvPr>
            <p:ph type="title"/>
          </p:nvPr>
        </p:nvSpPr>
        <p:spPr/>
        <p:txBody>
          <a:bodyPr>
            <a:normAutofit/>
          </a:bodyPr>
          <a:lstStyle/>
          <a:p>
            <a:r>
              <a:rPr lang="en-US" dirty="0">
                <a:solidFill>
                  <a:schemeClr val="accent1">
                    <a:lumMod val="75000"/>
                  </a:schemeClr>
                </a:solidFill>
              </a:rPr>
              <a:t>History</a:t>
            </a:r>
            <a:r>
              <a:rPr lang="en-US" dirty="0">
                <a:solidFill>
                  <a:srgbClr val="19859B"/>
                </a:solidFill>
              </a:rPr>
              <a:t>  </a:t>
            </a:r>
          </a:p>
        </p:txBody>
      </p:sp>
    </p:spTree>
    <p:extLst>
      <p:ext uri="{BB962C8B-B14F-4D97-AF65-F5344CB8AC3E}">
        <p14:creationId xmlns:p14="http://schemas.microsoft.com/office/powerpoint/2010/main" val="3433830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57800"/>
          </a:xfrm>
        </p:spPr>
        <p:txBody>
          <a:bodyPr>
            <a:normAutofit/>
          </a:bodyPr>
          <a:lstStyle/>
          <a:p>
            <a:r>
              <a:rPr lang="en-US" dirty="0"/>
              <a:t>Road building and associated activities where access is needed to a water body crossing, or where there is no feasible alternative.  A stream crossing or a road in any riparian area must be identified in a DPO and be designed and located to minimize significant adverse effects on fish habitat and on water quality. </a:t>
            </a:r>
            <a:r>
              <a:rPr lang="en-US" sz="2400" dirty="0">
                <a:solidFill>
                  <a:schemeClr val="bg2">
                    <a:lumMod val="50000"/>
                  </a:schemeClr>
                </a:solidFill>
              </a:rPr>
              <a:t>11 AAC 95.275(a)(1), .285(b)</a:t>
            </a:r>
          </a:p>
          <a:p>
            <a:r>
              <a:rPr lang="en-US" dirty="0"/>
              <a:t>A water body crossing built in accordance with the bridge standards and identified in a DPO. </a:t>
            </a:r>
            <a:r>
              <a:rPr lang="en-US" sz="2400" dirty="0">
                <a:solidFill>
                  <a:schemeClr val="bg2">
                    <a:lumMod val="50000"/>
                  </a:schemeClr>
                </a:solidFill>
              </a:rPr>
              <a:t>   11 AAC 95.275(a)(2),.300</a:t>
            </a:r>
          </a:p>
          <a:p>
            <a:pPr marL="109728" indent="0">
              <a:buNone/>
            </a:pPr>
            <a:r>
              <a:rPr lang="en-US" sz="2400" dirty="0">
                <a:solidFill>
                  <a:schemeClr val="bg2">
                    <a:lumMod val="50000"/>
                  </a:schemeClr>
                </a:solidFill>
              </a:rPr>
              <a:t>					</a:t>
            </a:r>
            <a:endParaRPr lang="en-US" dirty="0"/>
          </a:p>
        </p:txBody>
      </p:sp>
      <p:sp>
        <p:nvSpPr>
          <p:cNvPr id="2" name="Title 1"/>
          <p:cNvSpPr>
            <a:spLocks noGrp="1"/>
          </p:cNvSpPr>
          <p:nvPr>
            <p:ph type="title"/>
          </p:nvPr>
        </p:nvSpPr>
        <p:spPr/>
        <p:txBody>
          <a:bodyPr>
            <a:normAutofit fontScale="90000"/>
          </a:bodyPr>
          <a:lstStyle/>
          <a:p>
            <a:r>
              <a:rPr lang="en-US" dirty="0">
                <a:solidFill>
                  <a:schemeClr val="bg2">
                    <a:lumMod val="50000"/>
                  </a:schemeClr>
                </a:solidFill>
              </a:rPr>
              <a:t>Allowed uses:  roads &amp; crossings</a:t>
            </a:r>
          </a:p>
        </p:txBody>
      </p:sp>
    </p:spTree>
    <p:extLst>
      <p:ext uri="{BB962C8B-B14F-4D97-AF65-F5344CB8AC3E}">
        <p14:creationId xmlns:p14="http://schemas.microsoft.com/office/powerpoint/2010/main" val="2578599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48072"/>
          </a:xfrm>
        </p:spPr>
        <p:txBody>
          <a:bodyPr>
            <a:normAutofit/>
          </a:bodyPr>
          <a:lstStyle/>
          <a:p>
            <a:r>
              <a:rPr lang="en-US" dirty="0"/>
              <a:t>Locating material extraction sites in braided, glacial floodplains in accordance with the regulations for material extraction and disposal sites </a:t>
            </a:r>
            <a:r>
              <a:rPr lang="en-US" sz="2200" dirty="0">
                <a:solidFill>
                  <a:schemeClr val="bg2">
                    <a:lumMod val="50000"/>
                  </a:schemeClr>
                </a:solidFill>
              </a:rPr>
              <a:t>(11 AAC 95.325)</a:t>
            </a:r>
            <a:r>
              <a:rPr lang="en-US" dirty="0"/>
              <a:t>; sites must be identified in a DPO. </a:t>
            </a:r>
          </a:p>
          <a:p>
            <a:r>
              <a:rPr lang="en-US" dirty="0"/>
              <a:t>Installing blocks, or similar devices on a tree required for retention under this chapter if the device is installed to minimize damage to the tree. </a:t>
            </a:r>
          </a:p>
          <a:p>
            <a:pPr marL="109728" indent="0">
              <a:buNone/>
            </a:pPr>
            <a:endParaRPr lang="en-US" dirty="0"/>
          </a:p>
          <a:p>
            <a:pPr marL="109728" indent="0">
              <a:buNone/>
            </a:pPr>
            <a:endParaRPr lang="en-US" sz="2200" dirty="0">
              <a:solidFill>
                <a:schemeClr val="bg2">
                  <a:lumMod val="50000"/>
                </a:schemeClr>
              </a:solidFill>
            </a:endParaRPr>
          </a:p>
          <a:p>
            <a:pPr marL="109728" indent="0">
              <a:buNone/>
            </a:pPr>
            <a:r>
              <a:rPr lang="en-US" sz="2200" dirty="0">
                <a:solidFill>
                  <a:schemeClr val="bg2">
                    <a:lumMod val="50000"/>
                  </a:schemeClr>
                </a:solidFill>
              </a:rPr>
              <a:t>					11 AAC 95.275(a)(4),(5)</a:t>
            </a:r>
          </a:p>
        </p:txBody>
      </p:sp>
      <p:sp>
        <p:nvSpPr>
          <p:cNvPr id="3" name="Title 2"/>
          <p:cNvSpPr>
            <a:spLocks noGrp="1"/>
          </p:cNvSpPr>
          <p:nvPr>
            <p:ph type="title"/>
          </p:nvPr>
        </p:nvSpPr>
        <p:spPr/>
        <p:txBody>
          <a:bodyPr/>
          <a:lstStyle/>
          <a:p>
            <a:r>
              <a:rPr lang="en-US" dirty="0">
                <a:solidFill>
                  <a:schemeClr val="accent1">
                    <a:lumMod val="75000"/>
                  </a:schemeClr>
                </a:solidFill>
              </a:rPr>
              <a:t>Allowed uses: materials, blocks</a:t>
            </a:r>
          </a:p>
        </p:txBody>
      </p:sp>
    </p:spTree>
    <p:extLst>
      <p:ext uri="{BB962C8B-B14F-4D97-AF65-F5344CB8AC3E}">
        <p14:creationId xmlns:p14="http://schemas.microsoft.com/office/powerpoint/2010/main" val="2789584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48072"/>
          </a:xfrm>
        </p:spPr>
        <p:txBody>
          <a:bodyPr>
            <a:normAutofit/>
          </a:bodyPr>
          <a:lstStyle/>
          <a:p>
            <a:r>
              <a:rPr lang="en-US" dirty="0"/>
              <a:t>The use, as lift trees or tail holds, of trees required for retention under this chapter</a:t>
            </a:r>
          </a:p>
          <a:p>
            <a:r>
              <a:rPr lang="en-US" dirty="0"/>
              <a:t>Hanging of rigging through the riparian area if necessary to be consistent with operator safety requirements and to have a clear line of sight and working area for the rigging </a:t>
            </a:r>
          </a:p>
          <a:p>
            <a:r>
              <a:rPr lang="en-US" dirty="0"/>
              <a:t>On state and other public land, yarding corridors and other logging methods that do not cause a significant adverse impact to the riparian habitat </a:t>
            </a:r>
          </a:p>
          <a:p>
            <a:endParaRPr lang="en-US" sz="2400" dirty="0">
              <a:solidFill>
                <a:schemeClr val="bg2">
                  <a:lumMod val="50000"/>
                </a:schemeClr>
              </a:solidFill>
            </a:endParaRPr>
          </a:p>
          <a:p>
            <a:pPr marL="109728" indent="0">
              <a:buNone/>
            </a:pPr>
            <a:r>
              <a:rPr lang="en-US" sz="2400" dirty="0">
                <a:solidFill>
                  <a:schemeClr val="bg2">
                    <a:lumMod val="50000"/>
                  </a:schemeClr>
                </a:solidFill>
              </a:rPr>
              <a:t>					11 AAC 95.275(a)(6)(8)</a:t>
            </a:r>
          </a:p>
          <a:p>
            <a:endParaRPr lang="en-US" dirty="0"/>
          </a:p>
        </p:txBody>
      </p:sp>
      <p:sp>
        <p:nvSpPr>
          <p:cNvPr id="3" name="Title 2"/>
          <p:cNvSpPr>
            <a:spLocks noGrp="1"/>
          </p:cNvSpPr>
          <p:nvPr>
            <p:ph type="title"/>
          </p:nvPr>
        </p:nvSpPr>
        <p:spPr/>
        <p:txBody>
          <a:bodyPr>
            <a:normAutofit fontScale="90000"/>
          </a:bodyPr>
          <a:lstStyle/>
          <a:p>
            <a:r>
              <a:rPr lang="en-US" dirty="0">
                <a:solidFill>
                  <a:schemeClr val="accent1">
                    <a:lumMod val="75000"/>
                  </a:schemeClr>
                </a:solidFill>
              </a:rPr>
              <a:t>Allowed uses: </a:t>
            </a:r>
            <a:br>
              <a:rPr lang="en-US" dirty="0">
                <a:solidFill>
                  <a:schemeClr val="accent1">
                    <a:lumMod val="75000"/>
                  </a:schemeClr>
                </a:solidFill>
              </a:rPr>
            </a:br>
            <a:r>
              <a:rPr lang="en-US" dirty="0">
                <a:solidFill>
                  <a:schemeClr val="accent1">
                    <a:lumMod val="75000"/>
                  </a:schemeClr>
                </a:solidFill>
              </a:rPr>
              <a:t>lifts, rigging, yarding</a:t>
            </a:r>
          </a:p>
        </p:txBody>
      </p:sp>
    </p:spTree>
    <p:extLst>
      <p:ext uri="{BB962C8B-B14F-4D97-AF65-F5344CB8AC3E}">
        <p14:creationId xmlns:p14="http://schemas.microsoft.com/office/powerpoint/2010/main" val="3459255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riparian BMPs</a:t>
            </a:r>
          </a:p>
        </p:txBody>
      </p:sp>
      <p:sp>
        <p:nvSpPr>
          <p:cNvPr id="3" name="Text Placeholder 2"/>
          <p:cNvSpPr>
            <a:spLocks noGrp="1"/>
          </p:cNvSpPr>
          <p:nvPr>
            <p:ph type="body" idx="1"/>
          </p:nvPr>
        </p:nvSpPr>
        <p:spPr>
          <a:xfrm>
            <a:off x="3581400" y="5105400"/>
            <a:ext cx="5257800" cy="1454888"/>
          </a:xfrm>
        </p:spPr>
        <p:txBody>
          <a:bodyPr>
            <a:normAutofit fontScale="92500"/>
          </a:bodyPr>
          <a:lstStyle/>
          <a:p>
            <a:r>
              <a:rPr lang="en-US" u="sng" dirty="0">
                <a:solidFill>
                  <a:schemeClr val="tx2">
                    <a:lumMod val="75000"/>
                  </a:schemeClr>
                </a:solidFill>
              </a:rPr>
              <a:t>Note</a:t>
            </a:r>
            <a:r>
              <a:rPr lang="en-US" dirty="0">
                <a:solidFill>
                  <a:schemeClr val="tx2">
                    <a:lumMod val="75000"/>
                  </a:schemeClr>
                </a:solidFill>
              </a:rPr>
              <a:t>:  There are additional BMPs in the following sections.  This presentation includes only those subsections specific to riparian areas.</a:t>
            </a:r>
          </a:p>
        </p:txBody>
      </p:sp>
    </p:spTree>
    <p:extLst>
      <p:ext uri="{BB962C8B-B14F-4D97-AF65-F5344CB8AC3E}">
        <p14:creationId xmlns:p14="http://schemas.microsoft.com/office/powerpoint/2010/main" val="1121373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81328"/>
            <a:ext cx="8305800" cy="5224272"/>
          </a:xfrm>
        </p:spPr>
        <p:txBody>
          <a:bodyPr>
            <a:normAutofit lnSpcReduction="10000"/>
          </a:bodyPr>
          <a:lstStyle/>
          <a:p>
            <a:pPr>
              <a:lnSpc>
                <a:spcPct val="120000"/>
              </a:lnSpc>
            </a:pPr>
            <a:r>
              <a:rPr lang="en-US" sz="3500" dirty="0"/>
              <a:t>If feasible, an operator </a:t>
            </a:r>
            <a:r>
              <a:rPr lang="en-US" sz="3200" dirty="0"/>
              <a:t>may not fell a tree into a riparian timber retention area.</a:t>
            </a:r>
          </a:p>
          <a:p>
            <a:pPr lvl="2">
              <a:lnSpc>
                <a:spcPct val="120000"/>
              </a:lnSpc>
            </a:pPr>
            <a:r>
              <a:rPr lang="en-US" sz="2600" dirty="0"/>
              <a:t>See also the </a:t>
            </a:r>
            <a:r>
              <a:rPr lang="en-US" sz="2600" dirty="0">
                <a:solidFill>
                  <a:srgbClr val="7030A0"/>
                </a:solidFill>
              </a:rPr>
              <a:t>purple book </a:t>
            </a:r>
            <a:r>
              <a:rPr lang="en-US" sz="2600" dirty="0"/>
              <a:t>section on 11 AAC 95.355(e)(1) for compliance monitoring procedures </a:t>
            </a:r>
            <a:r>
              <a:rPr lang="en-US" sz="2600" dirty="0">
                <a:solidFill>
                  <a:srgbClr val="7030A0"/>
                </a:solidFill>
              </a:rPr>
              <a:t> </a:t>
            </a:r>
            <a:endParaRPr lang="en-US" sz="2600" dirty="0"/>
          </a:p>
          <a:p>
            <a:pPr marL="109728" indent="0">
              <a:lnSpc>
                <a:spcPct val="120000"/>
              </a:lnSpc>
              <a:buNone/>
            </a:pPr>
            <a:r>
              <a:rPr lang="en-US" sz="2200" dirty="0">
                <a:solidFill>
                  <a:schemeClr val="bg2">
                    <a:lumMod val="50000"/>
                  </a:schemeClr>
                </a:solidFill>
              </a:rPr>
              <a:t>		</a:t>
            </a:r>
          </a:p>
          <a:p>
            <a:pPr marL="109728" indent="0">
              <a:lnSpc>
                <a:spcPct val="120000"/>
              </a:lnSpc>
              <a:buNone/>
            </a:pPr>
            <a:endParaRPr lang="en-US" sz="2200" dirty="0">
              <a:solidFill>
                <a:schemeClr val="bg2">
                  <a:lumMod val="50000"/>
                </a:schemeClr>
              </a:solidFill>
            </a:endParaRPr>
          </a:p>
          <a:p>
            <a:pPr marL="109728" indent="0">
              <a:lnSpc>
                <a:spcPct val="120000"/>
              </a:lnSpc>
              <a:buNone/>
            </a:pPr>
            <a:endParaRPr lang="en-US" sz="2200" dirty="0">
              <a:solidFill>
                <a:schemeClr val="bg2">
                  <a:lumMod val="50000"/>
                </a:schemeClr>
              </a:solidFill>
            </a:endParaRPr>
          </a:p>
          <a:p>
            <a:pPr marL="109728" indent="0">
              <a:lnSpc>
                <a:spcPct val="120000"/>
              </a:lnSpc>
              <a:buNone/>
            </a:pPr>
            <a:endParaRPr lang="en-US" sz="2200" dirty="0">
              <a:solidFill>
                <a:schemeClr val="bg2">
                  <a:lumMod val="50000"/>
                </a:schemeClr>
              </a:solidFill>
            </a:endParaRPr>
          </a:p>
          <a:p>
            <a:pPr marL="109728" indent="0">
              <a:lnSpc>
                <a:spcPct val="120000"/>
              </a:lnSpc>
              <a:buNone/>
            </a:pPr>
            <a:r>
              <a:rPr lang="en-US" sz="2200" dirty="0">
                <a:solidFill>
                  <a:schemeClr val="bg2">
                    <a:lumMod val="50000"/>
                  </a:schemeClr>
                </a:solidFill>
              </a:rPr>
              <a:t>						   11AAC 95.355(e)</a:t>
            </a:r>
            <a:endParaRPr lang="en-US" sz="2200" dirty="0"/>
          </a:p>
          <a:p>
            <a:pPr marL="109728" indent="0">
              <a:lnSpc>
                <a:spcPct val="120000"/>
              </a:lnSpc>
              <a:buNone/>
            </a:pPr>
            <a:endParaRPr lang="en-US" sz="3500" dirty="0">
              <a:solidFill>
                <a:schemeClr val="bg2">
                  <a:lumMod val="50000"/>
                </a:schemeClr>
              </a:solidFill>
            </a:endParaRPr>
          </a:p>
          <a:p>
            <a:pPr>
              <a:lnSpc>
                <a:spcPct val="120000"/>
              </a:lnSpc>
            </a:pPr>
            <a:endParaRPr lang="en-US" dirty="0"/>
          </a:p>
        </p:txBody>
      </p:sp>
      <p:sp>
        <p:nvSpPr>
          <p:cNvPr id="5" name="Title 4"/>
          <p:cNvSpPr>
            <a:spLocks noGrp="1"/>
          </p:cNvSpPr>
          <p:nvPr>
            <p:ph type="title"/>
          </p:nvPr>
        </p:nvSpPr>
        <p:spPr/>
        <p:txBody>
          <a:bodyPr>
            <a:normAutofit/>
          </a:bodyPr>
          <a:lstStyle/>
          <a:p>
            <a:r>
              <a:rPr lang="en-US" dirty="0">
                <a:solidFill>
                  <a:schemeClr val="accent1">
                    <a:lumMod val="75000"/>
                  </a:schemeClr>
                </a:solidFill>
              </a:rPr>
              <a:t>Felling and bucking</a:t>
            </a:r>
          </a:p>
        </p:txBody>
      </p:sp>
    </p:spTree>
    <p:extLst>
      <p:ext uri="{BB962C8B-B14F-4D97-AF65-F5344CB8AC3E}">
        <p14:creationId xmlns:p14="http://schemas.microsoft.com/office/powerpoint/2010/main" val="1536498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81600"/>
          </a:xfrm>
        </p:spPr>
        <p:txBody>
          <a:bodyPr>
            <a:normAutofit fontScale="62500" lnSpcReduction="20000"/>
          </a:bodyPr>
          <a:lstStyle/>
          <a:p>
            <a:pPr>
              <a:lnSpc>
                <a:spcPct val="120000"/>
              </a:lnSpc>
            </a:pPr>
            <a:r>
              <a:rPr lang="en-US" sz="4700" dirty="0"/>
              <a:t>Where a riparian timber retention area abuts or is within a harvest unit, mark the limits of the riparian retention area before harvest begins. </a:t>
            </a:r>
          </a:p>
          <a:p>
            <a:pPr>
              <a:lnSpc>
                <a:spcPct val="120000"/>
              </a:lnSpc>
            </a:pPr>
            <a:r>
              <a:rPr lang="en-US" sz="4700" dirty="0"/>
              <a:t>Each marking must be visible from adjacent markings;</a:t>
            </a:r>
          </a:p>
          <a:p>
            <a:pPr>
              <a:lnSpc>
                <a:spcPct val="120000"/>
              </a:lnSpc>
            </a:pPr>
            <a:r>
              <a:rPr lang="en-US" sz="4700" dirty="0"/>
              <a:t>Marking with flagging, painting, or another identification system.</a:t>
            </a:r>
          </a:p>
          <a:p>
            <a:pPr>
              <a:lnSpc>
                <a:spcPct val="120000"/>
              </a:lnSpc>
            </a:pPr>
            <a:endParaRPr lang="en-US" sz="3800" dirty="0"/>
          </a:p>
          <a:p>
            <a:pPr marL="109728" indent="0">
              <a:lnSpc>
                <a:spcPct val="120000"/>
              </a:lnSpc>
              <a:buNone/>
            </a:pPr>
            <a:endParaRPr lang="en-US" sz="3100" dirty="0"/>
          </a:p>
          <a:p>
            <a:pPr marL="109728" indent="0">
              <a:lnSpc>
                <a:spcPct val="120000"/>
              </a:lnSpc>
              <a:buNone/>
            </a:pPr>
            <a:r>
              <a:rPr lang="en-US" sz="3100" dirty="0">
                <a:solidFill>
                  <a:schemeClr val="bg2">
                    <a:lumMod val="50000"/>
                  </a:schemeClr>
                </a:solidFill>
              </a:rPr>
              <a:t>					</a:t>
            </a:r>
            <a:r>
              <a:rPr lang="en-US" sz="3500" dirty="0">
                <a:solidFill>
                  <a:schemeClr val="bg2">
                    <a:lumMod val="50000"/>
                  </a:schemeClr>
                </a:solidFill>
              </a:rPr>
              <a:t>11AAC 95.270 (a),(b)</a:t>
            </a:r>
          </a:p>
          <a:p>
            <a:pPr marL="109728" indent="0">
              <a:lnSpc>
                <a:spcPct val="120000"/>
              </a:lnSpc>
              <a:buNone/>
            </a:pPr>
            <a:r>
              <a:rPr lang="en-US" dirty="0">
                <a:solidFill>
                  <a:srgbClr val="FF0000"/>
                </a:solidFill>
              </a:rPr>
              <a:t>	</a:t>
            </a:r>
            <a:endParaRPr lang="en-US" dirty="0"/>
          </a:p>
        </p:txBody>
      </p:sp>
      <p:sp>
        <p:nvSpPr>
          <p:cNvPr id="3" name="Title 2"/>
          <p:cNvSpPr>
            <a:spLocks noGrp="1"/>
          </p:cNvSpPr>
          <p:nvPr>
            <p:ph type="title"/>
          </p:nvPr>
        </p:nvSpPr>
        <p:spPr/>
        <p:txBody>
          <a:bodyPr/>
          <a:lstStyle/>
          <a:p>
            <a:r>
              <a:rPr lang="en-US" dirty="0">
                <a:solidFill>
                  <a:schemeClr val="accent1">
                    <a:lumMod val="75000"/>
                  </a:schemeClr>
                </a:solidFill>
              </a:rPr>
              <a:t>Marking riparian areas</a:t>
            </a:r>
          </a:p>
        </p:txBody>
      </p:sp>
    </p:spTree>
    <p:extLst>
      <p:ext uri="{BB962C8B-B14F-4D97-AF65-F5344CB8AC3E}">
        <p14:creationId xmlns:p14="http://schemas.microsoft.com/office/powerpoint/2010/main" val="3187911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81600"/>
          </a:xfrm>
        </p:spPr>
        <p:txBody>
          <a:bodyPr>
            <a:normAutofit fontScale="62500" lnSpcReduction="20000"/>
          </a:bodyPr>
          <a:lstStyle/>
          <a:p>
            <a:pPr>
              <a:lnSpc>
                <a:spcPct val="120000"/>
              </a:lnSpc>
            </a:pPr>
            <a:r>
              <a:rPr lang="en-US" sz="4200" dirty="0"/>
              <a:t>Mark while the area is free of snow cover that would prevent accuracy, unless a water body is large, incised, or otherwise identifiable when under snow cover.</a:t>
            </a:r>
          </a:p>
          <a:p>
            <a:pPr>
              <a:lnSpc>
                <a:spcPct val="120000"/>
              </a:lnSpc>
            </a:pPr>
            <a:r>
              <a:rPr lang="en-US" sz="4200" dirty="0"/>
              <a:t>A tree on a riparian retention area boundary is in the retention area if </a:t>
            </a:r>
            <a:r>
              <a:rPr lang="en-US" sz="4200" b="1" dirty="0"/>
              <a:t>&gt;</a:t>
            </a:r>
            <a:r>
              <a:rPr lang="en-US" sz="4200" dirty="0"/>
              <a:t>50% of the diameter of the bole of the tree is in the riparian retention area as measured at 4-1/2’ feet above the ground or at the top of the root collar, whichever is higher.  </a:t>
            </a:r>
          </a:p>
          <a:p>
            <a:pPr marL="109728" indent="0">
              <a:lnSpc>
                <a:spcPct val="120000"/>
              </a:lnSpc>
              <a:buNone/>
            </a:pPr>
            <a:endParaRPr lang="en-US" sz="3100" dirty="0"/>
          </a:p>
          <a:p>
            <a:pPr marL="109728" indent="0">
              <a:lnSpc>
                <a:spcPct val="120000"/>
              </a:lnSpc>
              <a:buNone/>
            </a:pPr>
            <a:r>
              <a:rPr lang="en-US" sz="3100" dirty="0">
                <a:solidFill>
                  <a:schemeClr val="bg2">
                    <a:lumMod val="50000"/>
                  </a:schemeClr>
                </a:solidFill>
              </a:rPr>
              <a:t>					</a:t>
            </a:r>
            <a:r>
              <a:rPr lang="en-US" sz="3500" dirty="0">
                <a:solidFill>
                  <a:schemeClr val="bg2">
                    <a:lumMod val="50000"/>
                  </a:schemeClr>
                </a:solidFill>
              </a:rPr>
              <a:t>11AAC95.270 (c),(d)</a:t>
            </a:r>
          </a:p>
          <a:p>
            <a:pPr marL="109728" indent="0">
              <a:lnSpc>
                <a:spcPct val="120000"/>
              </a:lnSpc>
              <a:buNone/>
            </a:pPr>
            <a:r>
              <a:rPr lang="en-US" dirty="0">
                <a:solidFill>
                  <a:srgbClr val="FF0000"/>
                </a:solidFill>
              </a:rPr>
              <a:t>	</a:t>
            </a:r>
            <a:endParaRPr lang="en-US" dirty="0"/>
          </a:p>
        </p:txBody>
      </p:sp>
      <p:sp>
        <p:nvSpPr>
          <p:cNvPr id="3" name="Title 2"/>
          <p:cNvSpPr>
            <a:spLocks noGrp="1"/>
          </p:cNvSpPr>
          <p:nvPr>
            <p:ph type="title"/>
          </p:nvPr>
        </p:nvSpPr>
        <p:spPr>
          <a:xfrm>
            <a:off x="457200" y="304800"/>
            <a:ext cx="8229600" cy="1143000"/>
          </a:xfrm>
        </p:spPr>
        <p:txBody>
          <a:bodyPr/>
          <a:lstStyle/>
          <a:p>
            <a:r>
              <a:rPr lang="en-US" dirty="0">
                <a:solidFill>
                  <a:schemeClr val="accent1">
                    <a:lumMod val="75000"/>
                  </a:schemeClr>
                </a:solidFill>
              </a:rPr>
              <a:t>Marking riparian areas, cont.</a:t>
            </a:r>
          </a:p>
        </p:txBody>
      </p:sp>
    </p:spTree>
    <p:extLst>
      <p:ext uri="{BB962C8B-B14F-4D97-AF65-F5344CB8AC3E}">
        <p14:creationId xmlns:p14="http://schemas.microsoft.com/office/powerpoint/2010/main" val="10880561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a:bodyPr>
          <a:lstStyle/>
          <a:p>
            <a:pPr marL="109728" indent="0">
              <a:buNone/>
            </a:pPr>
            <a:r>
              <a:rPr lang="en-US" sz="3600" dirty="0"/>
              <a:t>Any discharge of explosives in riparian areas in Region II requires a variation. </a:t>
            </a:r>
          </a:p>
          <a:p>
            <a:pPr marL="109728" indent="0">
              <a:buNone/>
            </a:pPr>
            <a:endParaRPr lang="en-US" dirty="0"/>
          </a:p>
          <a:p>
            <a:pPr marL="109728" indent="0">
              <a:buNone/>
            </a:pPr>
            <a:endParaRPr lang="en-US" dirty="0"/>
          </a:p>
          <a:p>
            <a:pPr marL="109728" indent="0">
              <a:buNone/>
            </a:pPr>
            <a:r>
              <a:rPr lang="en-US" dirty="0"/>
              <a:t>		</a:t>
            </a:r>
          </a:p>
          <a:p>
            <a:pPr marL="109728" indent="0">
              <a:buNone/>
            </a:pPr>
            <a:r>
              <a:rPr lang="en-US" dirty="0"/>
              <a:t>				</a:t>
            </a:r>
          </a:p>
          <a:p>
            <a:pPr marL="109728" indent="0">
              <a:buNone/>
            </a:pPr>
            <a:endParaRPr lang="en-US" sz="2200" dirty="0">
              <a:solidFill>
                <a:schemeClr val="bg2">
                  <a:lumMod val="50000"/>
                </a:schemeClr>
              </a:solidFill>
            </a:endParaRPr>
          </a:p>
          <a:p>
            <a:pPr marL="109728" indent="0">
              <a:buNone/>
            </a:pPr>
            <a:endParaRPr lang="en-US" sz="2200" dirty="0">
              <a:solidFill>
                <a:schemeClr val="bg2">
                  <a:lumMod val="50000"/>
                </a:schemeClr>
              </a:solidFill>
            </a:endParaRPr>
          </a:p>
          <a:p>
            <a:pPr marL="109728" indent="0">
              <a:buNone/>
            </a:pPr>
            <a:r>
              <a:rPr lang="en-US" sz="2200" dirty="0">
                <a:solidFill>
                  <a:schemeClr val="bg2">
                    <a:lumMod val="50000"/>
                  </a:schemeClr>
                </a:solidFill>
              </a:rPr>
              <a:t>				      11 AAC 95.235, .335(a)(2)</a:t>
            </a:r>
          </a:p>
          <a:p>
            <a:endParaRPr lang="en-US" dirty="0"/>
          </a:p>
        </p:txBody>
      </p:sp>
      <p:sp>
        <p:nvSpPr>
          <p:cNvPr id="3" name="Title 2"/>
          <p:cNvSpPr>
            <a:spLocks noGrp="1"/>
          </p:cNvSpPr>
          <p:nvPr>
            <p:ph type="title"/>
          </p:nvPr>
        </p:nvSpPr>
        <p:spPr/>
        <p:txBody>
          <a:bodyPr/>
          <a:lstStyle/>
          <a:p>
            <a:r>
              <a:rPr lang="en-US" dirty="0">
                <a:solidFill>
                  <a:schemeClr val="accent1">
                    <a:lumMod val="75000"/>
                  </a:schemeClr>
                </a:solidFill>
              </a:rPr>
              <a:t>Blasting</a:t>
            </a:r>
          </a:p>
        </p:txBody>
      </p:sp>
    </p:spTree>
    <p:extLst>
      <p:ext uri="{BB962C8B-B14F-4D97-AF65-F5344CB8AC3E}">
        <p14:creationId xmlns:p14="http://schemas.microsoft.com/office/powerpoint/2010/main" val="2267056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410200"/>
          </a:xfrm>
        </p:spPr>
        <p:txBody>
          <a:bodyPr>
            <a:normAutofit fontScale="92500" lnSpcReduction="10000"/>
          </a:bodyPr>
          <a:lstStyle/>
          <a:p>
            <a:pPr marL="109728" indent="0">
              <a:lnSpc>
                <a:spcPct val="120000"/>
              </a:lnSpc>
              <a:buNone/>
            </a:pPr>
            <a:r>
              <a:rPr lang="en-US" sz="3200" dirty="0"/>
              <a:t>In a riparian area, where feasible and necessary, leave high stumps to prevent felled and bucked timber from entering surface waters.</a:t>
            </a:r>
          </a:p>
          <a:p>
            <a:pPr lvl="2">
              <a:lnSpc>
                <a:spcPct val="120000"/>
              </a:lnSpc>
            </a:pPr>
            <a:r>
              <a:rPr lang="en-US" sz="2600" dirty="0"/>
              <a:t>See also the </a:t>
            </a:r>
            <a:r>
              <a:rPr lang="en-US" sz="2600" dirty="0">
                <a:solidFill>
                  <a:srgbClr val="7030A0"/>
                </a:solidFill>
              </a:rPr>
              <a:t>purple book </a:t>
            </a:r>
            <a:r>
              <a:rPr lang="en-US" sz="2600" dirty="0"/>
              <a:t>section on 11 AAC 95.350(c) for objectives and compliance monitoring procedures </a:t>
            </a:r>
            <a:r>
              <a:rPr lang="en-US" sz="2600" dirty="0">
                <a:solidFill>
                  <a:srgbClr val="7030A0"/>
                </a:solidFill>
              </a:rPr>
              <a:t> </a:t>
            </a:r>
            <a:r>
              <a:rPr lang="en-US" sz="2200" dirty="0">
                <a:solidFill>
                  <a:schemeClr val="bg2">
                    <a:lumMod val="50000"/>
                  </a:schemeClr>
                </a:solidFill>
              </a:rPr>
              <a:t>		</a:t>
            </a:r>
          </a:p>
          <a:p>
            <a:pPr marL="109728" indent="0">
              <a:lnSpc>
                <a:spcPct val="120000"/>
              </a:lnSpc>
              <a:buNone/>
            </a:pPr>
            <a:r>
              <a:rPr lang="en-US" sz="2800" dirty="0">
                <a:solidFill>
                  <a:schemeClr val="bg2">
                    <a:lumMod val="50000"/>
                  </a:schemeClr>
                </a:solidFill>
              </a:rPr>
              <a:t>					</a:t>
            </a:r>
          </a:p>
          <a:p>
            <a:pPr marL="109728" indent="0">
              <a:lnSpc>
                <a:spcPct val="120000"/>
              </a:lnSpc>
              <a:buNone/>
            </a:pPr>
            <a:endParaRPr lang="en-US" sz="2800" dirty="0">
              <a:solidFill>
                <a:schemeClr val="bg2">
                  <a:lumMod val="50000"/>
                </a:schemeClr>
              </a:solidFill>
            </a:endParaRPr>
          </a:p>
          <a:p>
            <a:pPr marL="109728" indent="0">
              <a:lnSpc>
                <a:spcPct val="120000"/>
              </a:lnSpc>
              <a:buNone/>
            </a:pPr>
            <a:r>
              <a:rPr lang="en-US" sz="2800" dirty="0">
                <a:solidFill>
                  <a:schemeClr val="bg2">
                    <a:lumMod val="50000"/>
                  </a:schemeClr>
                </a:solidFill>
              </a:rPr>
              <a:t>					</a:t>
            </a:r>
          </a:p>
          <a:p>
            <a:pPr marL="109728" indent="0">
              <a:lnSpc>
                <a:spcPct val="120000"/>
              </a:lnSpc>
              <a:buNone/>
            </a:pPr>
            <a:r>
              <a:rPr lang="en-US" sz="2800" dirty="0">
                <a:solidFill>
                  <a:schemeClr val="bg2">
                    <a:lumMod val="50000"/>
                  </a:schemeClr>
                </a:solidFill>
              </a:rPr>
              <a:t>						</a:t>
            </a:r>
            <a:r>
              <a:rPr lang="en-US" sz="2200" dirty="0">
                <a:solidFill>
                  <a:schemeClr val="bg2">
                    <a:lumMod val="50000"/>
                  </a:schemeClr>
                </a:solidFill>
              </a:rPr>
              <a:t>11 AAC 95.350 (c)</a:t>
            </a:r>
          </a:p>
        </p:txBody>
      </p:sp>
      <p:sp>
        <p:nvSpPr>
          <p:cNvPr id="3" name="Title 2"/>
          <p:cNvSpPr>
            <a:spLocks noGrp="1"/>
          </p:cNvSpPr>
          <p:nvPr>
            <p:ph type="title"/>
          </p:nvPr>
        </p:nvSpPr>
        <p:spPr>
          <a:xfrm>
            <a:off x="457200" y="152400"/>
            <a:ext cx="8229600" cy="1143000"/>
          </a:xfrm>
        </p:spPr>
        <p:txBody>
          <a:bodyPr>
            <a:normAutofit/>
          </a:bodyPr>
          <a:lstStyle/>
          <a:p>
            <a:r>
              <a:rPr lang="en-US" dirty="0">
                <a:solidFill>
                  <a:schemeClr val="accent1">
                    <a:lumMod val="75000"/>
                  </a:schemeClr>
                </a:solidFill>
              </a:rPr>
              <a:t>Bank integrity</a:t>
            </a:r>
          </a:p>
        </p:txBody>
      </p:sp>
    </p:spTree>
    <p:extLst>
      <p:ext uri="{BB962C8B-B14F-4D97-AF65-F5344CB8AC3E}">
        <p14:creationId xmlns:p14="http://schemas.microsoft.com/office/powerpoint/2010/main" val="40969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lnSpcReduction="10000"/>
          </a:bodyPr>
          <a:lstStyle/>
          <a:p>
            <a:r>
              <a:rPr lang="en-US" sz="3200" dirty="0"/>
              <a:t>When yarding in or near a riparian area, an operator shall make an effort to minimize soil disturbance and to prevent logs from rolling into surface waters or the riparian area.</a:t>
            </a:r>
          </a:p>
          <a:p>
            <a:pPr lvl="2"/>
            <a:r>
              <a:rPr lang="en-US" sz="2400" dirty="0"/>
              <a:t>See also the </a:t>
            </a:r>
            <a:r>
              <a:rPr lang="en-US" sz="2400" dirty="0">
                <a:solidFill>
                  <a:srgbClr val="7030A0"/>
                </a:solidFill>
              </a:rPr>
              <a:t>purple book </a:t>
            </a:r>
            <a:r>
              <a:rPr lang="en-US" sz="2400" dirty="0"/>
              <a:t>section on 11 AAC 95.360(c)(4) for objectives and compliance monitoring procedures</a:t>
            </a:r>
            <a:endParaRPr lang="en-US" sz="2400" dirty="0">
              <a:solidFill>
                <a:schemeClr val="bg2">
                  <a:lumMod val="50000"/>
                </a:schemeClr>
              </a:solidFill>
            </a:endParaRPr>
          </a:p>
          <a:p>
            <a:pPr marL="630936" lvl="2" indent="0">
              <a:buNone/>
            </a:pPr>
            <a:endParaRPr lang="en-US" sz="1600" dirty="0">
              <a:solidFill>
                <a:schemeClr val="bg2">
                  <a:lumMod val="50000"/>
                </a:schemeClr>
              </a:solidFill>
            </a:endParaRPr>
          </a:p>
          <a:p>
            <a:pPr marL="109728" indent="0">
              <a:buNone/>
            </a:pPr>
            <a:endParaRPr lang="en-US" sz="2200" dirty="0">
              <a:solidFill>
                <a:schemeClr val="bg2">
                  <a:lumMod val="50000"/>
                </a:schemeClr>
              </a:solidFill>
            </a:endParaRPr>
          </a:p>
          <a:p>
            <a:pPr marL="109728" indent="0">
              <a:buNone/>
            </a:pPr>
            <a:endParaRPr lang="en-US" sz="2200" dirty="0">
              <a:solidFill>
                <a:schemeClr val="bg2">
                  <a:lumMod val="50000"/>
                </a:schemeClr>
              </a:solidFill>
            </a:endParaRPr>
          </a:p>
          <a:p>
            <a:pPr marL="109728" indent="0">
              <a:buNone/>
            </a:pPr>
            <a:endParaRPr lang="en-US" sz="2200" dirty="0">
              <a:solidFill>
                <a:schemeClr val="bg2">
                  <a:lumMod val="50000"/>
                </a:schemeClr>
              </a:solidFill>
            </a:endParaRPr>
          </a:p>
          <a:p>
            <a:pPr marL="109728" indent="0">
              <a:buNone/>
            </a:pPr>
            <a:r>
              <a:rPr lang="en-US" sz="2200" dirty="0">
                <a:solidFill>
                  <a:schemeClr val="bg2">
                    <a:lumMod val="50000"/>
                  </a:schemeClr>
                </a:solidFill>
              </a:rPr>
              <a:t>				</a:t>
            </a:r>
            <a:r>
              <a:rPr lang="en-US" sz="2200">
                <a:solidFill>
                  <a:schemeClr val="bg2">
                    <a:lumMod val="50000"/>
                  </a:schemeClr>
                </a:solidFill>
              </a:rPr>
              <a:t>	      </a:t>
            </a:r>
            <a:r>
              <a:rPr lang="en-US" sz="2200">
                <a:solidFill>
                  <a:srgbClr val="8BC614"/>
                </a:solidFill>
              </a:rPr>
              <a:t>11 </a:t>
            </a:r>
            <a:r>
              <a:rPr lang="en-US" sz="2200" dirty="0">
                <a:solidFill>
                  <a:srgbClr val="8BC614"/>
                </a:solidFill>
              </a:rPr>
              <a:t>AAC 95.360(c)(4)</a:t>
            </a:r>
          </a:p>
          <a:p>
            <a:pPr marL="109728" indent="0">
              <a:buNone/>
            </a:pPr>
            <a:endParaRPr lang="en-US" dirty="0"/>
          </a:p>
          <a:p>
            <a:endParaRPr lang="en-US" dirty="0"/>
          </a:p>
        </p:txBody>
      </p:sp>
      <p:sp>
        <p:nvSpPr>
          <p:cNvPr id="3" name="Title 2"/>
          <p:cNvSpPr>
            <a:spLocks noGrp="1"/>
          </p:cNvSpPr>
          <p:nvPr>
            <p:ph type="title"/>
          </p:nvPr>
        </p:nvSpPr>
        <p:spPr/>
        <p:txBody>
          <a:bodyPr/>
          <a:lstStyle/>
          <a:p>
            <a:r>
              <a:rPr lang="en-US" dirty="0">
                <a:solidFill>
                  <a:schemeClr val="accent1">
                    <a:lumMod val="75000"/>
                  </a:schemeClr>
                </a:solidFill>
              </a:rPr>
              <a:t>Cable yarding</a:t>
            </a:r>
          </a:p>
        </p:txBody>
      </p:sp>
    </p:spTree>
    <p:extLst>
      <p:ext uri="{BB962C8B-B14F-4D97-AF65-F5344CB8AC3E}">
        <p14:creationId xmlns:p14="http://schemas.microsoft.com/office/powerpoint/2010/main" val="53639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48072"/>
          </a:xfrm>
        </p:spPr>
        <p:txBody>
          <a:bodyPr>
            <a:normAutofit fontScale="92500" lnSpcReduction="10000"/>
          </a:bodyPr>
          <a:lstStyle/>
          <a:p>
            <a:r>
              <a:rPr lang="en-US" sz="3000" dirty="0"/>
              <a:t>Protect riparian areas from the significant adverse effects of timber harvest activities on fish habitat and water quality. </a:t>
            </a:r>
            <a:endParaRPr lang="en-US" sz="3000" dirty="0">
              <a:solidFill>
                <a:schemeClr val="bg2">
                  <a:lumMod val="50000"/>
                </a:schemeClr>
              </a:solidFill>
            </a:endParaRPr>
          </a:p>
          <a:p>
            <a:pPr lvl="1">
              <a:buFont typeface="Wingdings" panose="05000000000000000000" pitchFamily="2" charset="2"/>
              <a:buChar char="§"/>
            </a:pPr>
            <a:r>
              <a:rPr lang="en-US" sz="2600" dirty="0"/>
              <a:t>Take into account the economic feasibility of timber opera­tions </a:t>
            </a:r>
          </a:p>
          <a:p>
            <a:r>
              <a:rPr lang="en-US" sz="3000" dirty="0"/>
              <a:t>Adequate preservation of fish habitat. </a:t>
            </a:r>
          </a:p>
          <a:p>
            <a:pPr marL="109728" lvl="1" indent="0">
              <a:spcBef>
                <a:spcPts val="400"/>
              </a:spcBef>
              <a:buSzPct val="68000"/>
              <a:buNone/>
            </a:pPr>
            <a:endParaRPr lang="en-US" sz="2200" dirty="0">
              <a:solidFill>
                <a:schemeClr val="bg2">
                  <a:lumMod val="50000"/>
                </a:schemeClr>
              </a:solidFill>
            </a:endParaRPr>
          </a:p>
          <a:p>
            <a:pPr marL="109728" lvl="1" indent="0">
              <a:spcBef>
                <a:spcPts val="400"/>
              </a:spcBef>
              <a:buSzPct val="68000"/>
              <a:buNone/>
            </a:pPr>
            <a:endParaRPr lang="en-US" sz="2200" dirty="0">
              <a:solidFill>
                <a:schemeClr val="bg2">
                  <a:lumMod val="50000"/>
                </a:schemeClr>
              </a:solidFill>
            </a:endParaRPr>
          </a:p>
          <a:p>
            <a:pPr marL="109728" lvl="1" indent="0">
              <a:spcBef>
                <a:spcPts val="400"/>
              </a:spcBef>
              <a:buSzPct val="68000"/>
              <a:buNone/>
            </a:pPr>
            <a:endParaRPr lang="en-US" sz="2200" dirty="0">
              <a:solidFill>
                <a:schemeClr val="bg2">
                  <a:lumMod val="50000"/>
                </a:schemeClr>
              </a:solidFill>
            </a:endParaRPr>
          </a:p>
          <a:p>
            <a:pPr marL="109728" lvl="1" indent="0">
              <a:spcBef>
                <a:spcPts val="400"/>
              </a:spcBef>
              <a:buSzPct val="68000"/>
              <a:buNone/>
            </a:pPr>
            <a:endParaRPr lang="en-US" sz="2200" dirty="0">
              <a:solidFill>
                <a:schemeClr val="bg2">
                  <a:lumMod val="50000"/>
                </a:schemeClr>
              </a:solidFill>
            </a:endParaRPr>
          </a:p>
          <a:p>
            <a:pPr marL="109728" lvl="1" indent="0">
              <a:spcBef>
                <a:spcPts val="400"/>
              </a:spcBef>
              <a:buSzPct val="68000"/>
              <a:buNone/>
            </a:pPr>
            <a:endParaRPr lang="en-US" sz="2200" dirty="0">
              <a:solidFill>
                <a:schemeClr val="bg2">
                  <a:lumMod val="50000"/>
                </a:schemeClr>
              </a:solidFill>
            </a:endParaRPr>
          </a:p>
          <a:p>
            <a:pPr marL="109728" lvl="1" indent="0">
              <a:spcBef>
                <a:spcPts val="400"/>
              </a:spcBef>
              <a:buSzPct val="68000"/>
              <a:buNone/>
            </a:pPr>
            <a:endParaRPr lang="en-US" sz="2200" dirty="0">
              <a:solidFill>
                <a:schemeClr val="bg2">
                  <a:lumMod val="50000"/>
                </a:schemeClr>
              </a:solidFill>
            </a:endParaRPr>
          </a:p>
          <a:p>
            <a:pPr marL="109728" lvl="1" indent="0">
              <a:spcBef>
                <a:spcPts val="400"/>
              </a:spcBef>
              <a:buSzPct val="68000"/>
              <a:buNone/>
            </a:pPr>
            <a:r>
              <a:rPr lang="en-US" sz="2200" dirty="0">
                <a:solidFill>
                  <a:schemeClr val="bg2">
                    <a:lumMod val="50000"/>
                  </a:schemeClr>
                </a:solidFill>
              </a:rPr>
              <a:t>			AS 41.17.115(a), 11 AAC 95.185(a) </a:t>
            </a:r>
          </a:p>
          <a:p>
            <a:pPr marL="109728" indent="0">
              <a:buNone/>
            </a:pPr>
            <a:r>
              <a:rPr lang="en-US" sz="2800" dirty="0">
                <a:solidFill>
                  <a:schemeClr val="bg2">
                    <a:lumMod val="50000"/>
                  </a:schemeClr>
                </a:solidFill>
              </a:rPr>
              <a:t> </a:t>
            </a:r>
            <a:endParaRPr lang="en-US" dirty="0"/>
          </a:p>
        </p:txBody>
      </p:sp>
      <p:sp>
        <p:nvSpPr>
          <p:cNvPr id="3" name="Title 2"/>
          <p:cNvSpPr>
            <a:spLocks noGrp="1"/>
          </p:cNvSpPr>
          <p:nvPr>
            <p:ph type="title"/>
          </p:nvPr>
        </p:nvSpPr>
        <p:spPr/>
        <p:txBody>
          <a:bodyPr>
            <a:normAutofit/>
          </a:bodyPr>
          <a:lstStyle/>
          <a:p>
            <a:r>
              <a:rPr lang="en-US" sz="4900" dirty="0">
                <a:solidFill>
                  <a:schemeClr val="accent1">
                    <a:lumMod val="75000"/>
                  </a:schemeClr>
                </a:solidFill>
              </a:rPr>
              <a:t>Intent</a:t>
            </a:r>
            <a:endParaRPr lang="en-US" dirty="0">
              <a:solidFill>
                <a:schemeClr val="accent1">
                  <a:lumMod val="75000"/>
                </a:schemeClr>
              </a:solidFill>
            </a:endParaRPr>
          </a:p>
        </p:txBody>
      </p:sp>
    </p:spTree>
    <p:extLst>
      <p:ext uri="{BB962C8B-B14F-4D97-AF65-F5344CB8AC3E}">
        <p14:creationId xmlns:p14="http://schemas.microsoft.com/office/powerpoint/2010/main" val="939369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a:bodyPr>
          <a:lstStyle/>
          <a:p>
            <a:pPr lvl="0"/>
            <a:r>
              <a:rPr lang="en-US" dirty="0"/>
              <a:t>Partially or fully suspend logs when yarding. </a:t>
            </a:r>
          </a:p>
          <a:p>
            <a:pPr lvl="0"/>
            <a:r>
              <a:rPr lang="en-US" dirty="0"/>
              <a:t>Select landings to minimize side-hill yarding near the stream or riparian area (e.g., position landings so logs are yarded uphill and away from the stream as much as possible).  </a:t>
            </a:r>
          </a:p>
          <a:p>
            <a:pPr lvl="0"/>
            <a:r>
              <a:rPr lang="en-US" dirty="0"/>
              <a:t>Do not locate landings near an incised stream, especially when yarding downhill.     A high lead system has limited suspension capabilities.</a:t>
            </a:r>
          </a:p>
          <a:p>
            <a:endParaRPr lang="en-US" sz="3000" dirty="0"/>
          </a:p>
        </p:txBody>
      </p:sp>
      <p:sp>
        <p:nvSpPr>
          <p:cNvPr id="3" name="Title 2"/>
          <p:cNvSpPr>
            <a:spLocks noGrp="1"/>
          </p:cNvSpPr>
          <p:nvPr>
            <p:ph type="title"/>
          </p:nvPr>
        </p:nvSpPr>
        <p:spPr/>
        <p:txBody>
          <a:bodyPr/>
          <a:lstStyle/>
          <a:p>
            <a:r>
              <a:rPr lang="en-US" dirty="0">
                <a:solidFill>
                  <a:schemeClr val="accent1">
                    <a:lumMod val="75000"/>
                  </a:schemeClr>
                </a:solidFill>
              </a:rPr>
              <a:t>Cable yarding</a:t>
            </a:r>
          </a:p>
        </p:txBody>
      </p:sp>
    </p:spTree>
    <p:extLst>
      <p:ext uri="{BB962C8B-B14F-4D97-AF65-F5344CB8AC3E}">
        <p14:creationId xmlns:p14="http://schemas.microsoft.com/office/powerpoint/2010/main" val="36912865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486400"/>
          </a:xfrm>
        </p:spPr>
        <p:txBody>
          <a:bodyPr>
            <a:noAutofit/>
          </a:bodyPr>
          <a:lstStyle/>
          <a:p>
            <a:r>
              <a:rPr lang="en-US" sz="2600" dirty="0"/>
              <a:t>In riparian areas:</a:t>
            </a:r>
          </a:p>
          <a:p>
            <a:pPr lvl="1">
              <a:buFont typeface="Wingdings" panose="05000000000000000000" pitchFamily="2" charset="2"/>
              <a:buChar char="§"/>
            </a:pPr>
            <a:r>
              <a:rPr lang="en-US" sz="2600" dirty="0"/>
              <a:t>Minimize the number of skidding routes</a:t>
            </a:r>
          </a:p>
          <a:p>
            <a:pPr lvl="1">
              <a:buFont typeface="Wingdings" panose="05000000000000000000" pitchFamily="2" charset="2"/>
              <a:buChar char="§"/>
            </a:pPr>
            <a:r>
              <a:rPr lang="en-US" sz="2600" dirty="0"/>
              <a:t>Consistent with good safety practices, log skidding must minimize damage to retained trees, stumps, root systems, understory vegeta­tion, and soils; and</a:t>
            </a:r>
          </a:p>
          <a:p>
            <a:pPr lvl="1">
              <a:buFont typeface="Wingdings" panose="05000000000000000000" pitchFamily="2" charset="2"/>
              <a:buChar char="§"/>
            </a:pPr>
            <a:r>
              <a:rPr lang="en-US" sz="2600" dirty="0"/>
              <a:t>Use one-end suspension of logs.</a:t>
            </a:r>
          </a:p>
          <a:p>
            <a:pPr marL="630936" lvl="2" indent="0">
              <a:buNone/>
            </a:pPr>
            <a:r>
              <a:rPr lang="en-US" sz="2400" dirty="0">
                <a:solidFill>
                  <a:schemeClr val="bg2">
                    <a:lumMod val="50000"/>
                  </a:schemeClr>
                </a:solidFill>
              </a:rPr>
              <a:t>									      </a:t>
            </a:r>
          </a:p>
          <a:p>
            <a:pPr marL="630936" lvl="2" indent="0">
              <a:buNone/>
            </a:pPr>
            <a:endParaRPr lang="en-US" sz="2400" dirty="0">
              <a:solidFill>
                <a:schemeClr val="bg2">
                  <a:lumMod val="50000"/>
                </a:schemeClr>
              </a:solidFill>
            </a:endParaRPr>
          </a:p>
          <a:p>
            <a:pPr marL="630936" lvl="2" indent="0">
              <a:buNone/>
            </a:pPr>
            <a:r>
              <a:rPr lang="en-US" sz="2400" dirty="0">
                <a:solidFill>
                  <a:schemeClr val="bg2">
                    <a:lumMod val="50000"/>
                  </a:schemeClr>
                </a:solidFill>
              </a:rPr>
              <a:t>						</a:t>
            </a:r>
            <a:r>
              <a:rPr lang="en-US" sz="2200" dirty="0">
                <a:solidFill>
                  <a:schemeClr val="bg2">
                    <a:lumMod val="50000"/>
                  </a:schemeClr>
                </a:solidFill>
              </a:rPr>
              <a:t>11 AAC 95.365(b)</a:t>
            </a:r>
          </a:p>
        </p:txBody>
      </p:sp>
      <p:sp>
        <p:nvSpPr>
          <p:cNvPr id="3" name="Title 2"/>
          <p:cNvSpPr>
            <a:spLocks noGrp="1"/>
          </p:cNvSpPr>
          <p:nvPr>
            <p:ph type="title"/>
          </p:nvPr>
        </p:nvSpPr>
        <p:spPr/>
        <p:txBody>
          <a:bodyPr>
            <a:normAutofit/>
          </a:bodyPr>
          <a:lstStyle/>
          <a:p>
            <a:r>
              <a:rPr lang="en-US" dirty="0">
                <a:solidFill>
                  <a:schemeClr val="accent1">
                    <a:lumMod val="75000"/>
                  </a:schemeClr>
                </a:solidFill>
              </a:rPr>
              <a:t>Tracked and wheeled systems</a:t>
            </a:r>
          </a:p>
        </p:txBody>
      </p:sp>
    </p:spTree>
    <p:extLst>
      <p:ext uri="{BB962C8B-B14F-4D97-AF65-F5344CB8AC3E}">
        <p14:creationId xmlns:p14="http://schemas.microsoft.com/office/powerpoint/2010/main" val="3497044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fontScale="92500" lnSpcReduction="10000"/>
          </a:bodyPr>
          <a:lstStyle/>
          <a:p>
            <a:pPr marL="109728" indent="0">
              <a:lnSpc>
                <a:spcPct val="110000"/>
              </a:lnSpc>
              <a:buNone/>
            </a:pPr>
            <a:r>
              <a:rPr lang="en-US" sz="3200" dirty="0"/>
              <a:t>When slash is disposed of by burning, protect a riparian area from fire, and burn under weather conditions that minimize the chance of air quality degradation and fire escape.</a:t>
            </a:r>
          </a:p>
          <a:p>
            <a:pPr marL="109728" indent="0">
              <a:buNone/>
            </a:pPr>
            <a:endParaRPr lang="en-US" dirty="0"/>
          </a:p>
          <a:p>
            <a:pPr marL="109728" indent="0">
              <a:buNone/>
            </a:pPr>
            <a:endParaRPr lang="en-US" dirty="0"/>
          </a:p>
          <a:p>
            <a:pPr marL="109728" indent="0">
              <a:buNone/>
            </a:pPr>
            <a:endParaRPr lang="en-US" dirty="0"/>
          </a:p>
          <a:p>
            <a:pPr marL="109728" indent="0">
              <a:buNone/>
            </a:pPr>
            <a:r>
              <a:rPr lang="en-US" sz="2200" dirty="0">
                <a:solidFill>
                  <a:schemeClr val="bg2">
                    <a:lumMod val="50000"/>
                  </a:schemeClr>
                </a:solidFill>
              </a:rPr>
              <a:t>					</a:t>
            </a:r>
          </a:p>
          <a:p>
            <a:pPr marL="109728" indent="0">
              <a:buNone/>
            </a:pPr>
            <a:endParaRPr lang="en-US" sz="2200" dirty="0">
              <a:solidFill>
                <a:schemeClr val="bg2">
                  <a:lumMod val="50000"/>
                </a:schemeClr>
              </a:solidFill>
            </a:endParaRPr>
          </a:p>
          <a:p>
            <a:pPr marL="109728" indent="0">
              <a:buNone/>
            </a:pPr>
            <a:endParaRPr lang="en-US" sz="2200" dirty="0">
              <a:solidFill>
                <a:schemeClr val="bg2">
                  <a:lumMod val="50000"/>
                </a:schemeClr>
              </a:solidFill>
            </a:endParaRPr>
          </a:p>
          <a:p>
            <a:pPr marL="109728" indent="0">
              <a:buNone/>
            </a:pPr>
            <a:r>
              <a:rPr lang="en-US" sz="2200" dirty="0">
                <a:solidFill>
                  <a:schemeClr val="bg2">
                    <a:lumMod val="50000"/>
                  </a:schemeClr>
                </a:solidFill>
              </a:rPr>
              <a:t>						11 AAC 95.370(b)</a:t>
            </a:r>
          </a:p>
        </p:txBody>
      </p:sp>
      <p:sp>
        <p:nvSpPr>
          <p:cNvPr id="3" name="Title 2"/>
          <p:cNvSpPr>
            <a:spLocks noGrp="1"/>
          </p:cNvSpPr>
          <p:nvPr>
            <p:ph type="title"/>
          </p:nvPr>
        </p:nvSpPr>
        <p:spPr/>
        <p:txBody>
          <a:bodyPr>
            <a:normAutofit/>
          </a:bodyPr>
          <a:lstStyle/>
          <a:p>
            <a:r>
              <a:rPr lang="en-US" dirty="0">
                <a:solidFill>
                  <a:schemeClr val="accent1">
                    <a:lumMod val="75000"/>
                  </a:schemeClr>
                </a:solidFill>
              </a:rPr>
              <a:t>Slash burning</a:t>
            </a:r>
          </a:p>
        </p:txBody>
      </p:sp>
    </p:spTree>
    <p:extLst>
      <p:ext uri="{BB962C8B-B14F-4D97-AF65-F5344CB8AC3E}">
        <p14:creationId xmlns:p14="http://schemas.microsoft.com/office/powerpoint/2010/main" val="366894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13176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76800"/>
          </a:xfrm>
        </p:spPr>
        <p:txBody>
          <a:bodyPr>
            <a:noAutofit/>
          </a:bodyPr>
          <a:lstStyle/>
          <a:p>
            <a:r>
              <a:rPr lang="en-US" sz="2800" dirty="0"/>
              <a:t>A forest landowner, timber owner, or operator may propose a variation to allow harvesting of specific trees within a riparian area.</a:t>
            </a:r>
          </a:p>
          <a:p>
            <a:r>
              <a:rPr lang="en-US" sz="2800" dirty="0"/>
              <a:t>DOF shall agree to the proposed variation if it determines that the harm intended to be avoided by the requirement </a:t>
            </a:r>
          </a:p>
          <a:p>
            <a:pPr lvl="1">
              <a:buFont typeface="Wingdings" panose="05000000000000000000" pitchFamily="2" charset="2"/>
              <a:buChar char="§"/>
            </a:pPr>
            <a:r>
              <a:rPr lang="en-US" sz="2600" dirty="0"/>
              <a:t>is not likely to occur because of site‑specific circumstances, and</a:t>
            </a:r>
          </a:p>
          <a:p>
            <a:pPr lvl="1">
              <a:buFont typeface="Wingdings" panose="05000000000000000000" pitchFamily="2" charset="2"/>
              <a:buChar char="§"/>
            </a:pPr>
            <a:r>
              <a:rPr lang="en-US" sz="2600" dirty="0"/>
              <a:t>is not likely to cause significant harm to fish habitat or water quality</a:t>
            </a:r>
          </a:p>
          <a:p>
            <a:pPr marL="393192" lvl="1" indent="0" algn="r">
              <a:buNone/>
            </a:pPr>
            <a:r>
              <a:rPr lang="en-US" sz="2400" dirty="0">
                <a:solidFill>
                  <a:schemeClr val="bg2">
                    <a:lumMod val="50000"/>
                  </a:schemeClr>
                </a:solidFill>
              </a:rPr>
              <a:t>AS 41.17.087</a:t>
            </a:r>
            <a:endParaRPr lang="en-US" sz="2400" dirty="0"/>
          </a:p>
          <a:p>
            <a:pPr marL="393192" lvl="1" indent="0">
              <a:buNone/>
            </a:pPr>
            <a:endParaRPr lang="en-US" sz="2800" dirty="0"/>
          </a:p>
          <a:p>
            <a:pPr marL="109728" indent="0">
              <a:buNone/>
            </a:pPr>
            <a:endParaRPr lang="en-US" sz="2800" dirty="0"/>
          </a:p>
          <a:p>
            <a:pPr marL="109728" indent="0">
              <a:buNone/>
            </a:pPr>
            <a:r>
              <a:rPr lang="en-US" sz="2800" dirty="0">
                <a:solidFill>
                  <a:schemeClr val="bg2">
                    <a:lumMod val="50000"/>
                  </a:schemeClr>
                </a:solidFill>
              </a:rPr>
              <a:t>						    </a:t>
            </a:r>
            <a:r>
              <a:rPr lang="en-US" sz="2200" dirty="0">
                <a:solidFill>
                  <a:schemeClr val="bg2">
                    <a:lumMod val="50000"/>
                  </a:schemeClr>
                </a:solidFill>
              </a:rPr>
              <a:t>AS 41.17.087</a:t>
            </a:r>
            <a:endParaRPr lang="en-US" sz="2200" dirty="0"/>
          </a:p>
        </p:txBody>
      </p:sp>
      <p:sp>
        <p:nvSpPr>
          <p:cNvPr id="3" name="Title 2"/>
          <p:cNvSpPr>
            <a:spLocks noGrp="1"/>
          </p:cNvSpPr>
          <p:nvPr>
            <p:ph type="title"/>
          </p:nvPr>
        </p:nvSpPr>
        <p:spPr/>
        <p:txBody>
          <a:bodyPr/>
          <a:lstStyle/>
          <a:p>
            <a:r>
              <a:rPr lang="en-US" dirty="0">
                <a:solidFill>
                  <a:schemeClr val="accent1">
                    <a:lumMod val="75000"/>
                  </a:schemeClr>
                </a:solidFill>
              </a:rPr>
              <a:t>Variations</a:t>
            </a:r>
          </a:p>
        </p:txBody>
      </p:sp>
    </p:spTree>
    <p:extLst>
      <p:ext uri="{BB962C8B-B14F-4D97-AF65-F5344CB8AC3E}">
        <p14:creationId xmlns:p14="http://schemas.microsoft.com/office/powerpoint/2010/main" val="4255917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434428"/>
            <a:ext cx="8229600" cy="5334000"/>
          </a:xfrm>
        </p:spPr>
        <p:txBody>
          <a:bodyPr>
            <a:normAutofit/>
          </a:bodyPr>
          <a:lstStyle/>
          <a:p>
            <a:pPr>
              <a:lnSpc>
                <a:spcPct val="120000"/>
              </a:lnSpc>
            </a:pPr>
            <a:r>
              <a:rPr lang="en-US" sz="2800" dirty="0"/>
              <a:t>If DOF does not agree to the proposed variation, the owner or operator may appeal to the DNR commissioner.  Appellants must conform to the requirement while the appeal is pending. </a:t>
            </a:r>
          </a:p>
          <a:p>
            <a:pPr>
              <a:lnSpc>
                <a:spcPct val="120000"/>
              </a:lnSpc>
            </a:pPr>
            <a:r>
              <a:rPr lang="en-US" sz="2800" dirty="0"/>
              <a:t>DNR shall give due deference to ADF&amp;G and DEC for variation determinations</a:t>
            </a:r>
          </a:p>
          <a:p>
            <a:pPr marL="109728" indent="0">
              <a:lnSpc>
                <a:spcPct val="120000"/>
              </a:lnSpc>
              <a:buNone/>
            </a:pPr>
            <a:r>
              <a:rPr lang="en-US" sz="2800" dirty="0">
                <a:solidFill>
                  <a:schemeClr val="bg2">
                    <a:lumMod val="50000"/>
                  </a:schemeClr>
                </a:solidFill>
              </a:rPr>
              <a:t>						</a:t>
            </a:r>
          </a:p>
          <a:p>
            <a:pPr marL="109728" indent="0" algn="r">
              <a:lnSpc>
                <a:spcPct val="120000"/>
              </a:lnSpc>
              <a:buNone/>
            </a:pPr>
            <a:r>
              <a:rPr lang="en-US" sz="2600" dirty="0">
                <a:solidFill>
                  <a:schemeClr val="bg2">
                    <a:lumMod val="50000"/>
                  </a:schemeClr>
                </a:solidFill>
              </a:rPr>
              <a:t>AS 41.17.087</a:t>
            </a:r>
            <a:endParaRPr lang="en-US" sz="2600" dirty="0"/>
          </a:p>
          <a:p>
            <a:pPr>
              <a:lnSpc>
                <a:spcPct val="120000"/>
              </a:lnSpc>
            </a:pPr>
            <a:endParaRPr lang="en-US" dirty="0"/>
          </a:p>
        </p:txBody>
      </p:sp>
      <p:sp>
        <p:nvSpPr>
          <p:cNvPr id="3" name="Title 2"/>
          <p:cNvSpPr>
            <a:spLocks noGrp="1"/>
          </p:cNvSpPr>
          <p:nvPr>
            <p:ph type="title"/>
          </p:nvPr>
        </p:nvSpPr>
        <p:spPr>
          <a:xfrm>
            <a:off x="381000" y="274638"/>
            <a:ext cx="8458200" cy="1143000"/>
          </a:xfrm>
        </p:spPr>
        <p:txBody>
          <a:bodyPr>
            <a:normAutofit fontScale="90000"/>
          </a:bodyPr>
          <a:lstStyle/>
          <a:p>
            <a:r>
              <a:rPr lang="en-US" dirty="0">
                <a:solidFill>
                  <a:schemeClr val="accent1">
                    <a:lumMod val="75000"/>
                  </a:schemeClr>
                </a:solidFill>
              </a:rPr>
              <a:t>Variations: appeals &amp; due deference</a:t>
            </a:r>
          </a:p>
        </p:txBody>
      </p:sp>
    </p:spTree>
    <p:extLst>
      <p:ext uri="{BB962C8B-B14F-4D97-AF65-F5344CB8AC3E}">
        <p14:creationId xmlns:p14="http://schemas.microsoft.com/office/powerpoint/2010/main" val="356322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224272"/>
          </a:xfrm>
        </p:spPr>
        <p:txBody>
          <a:bodyPr>
            <a:normAutofit/>
          </a:bodyPr>
          <a:lstStyle/>
          <a:p>
            <a:pPr marL="109728" indent="0">
              <a:buNone/>
            </a:pPr>
            <a:r>
              <a:rPr lang="en-US" sz="2800" dirty="0"/>
              <a:t>DOF will consider the impact of the variation harvest on non-merchantable trees within the riparian retention area, and may condition and document the variation authorization to protect non-merchantable trees that are important to maintain fish habitat and water quality. </a:t>
            </a:r>
            <a:endParaRPr lang="en-US" dirty="0">
              <a:solidFill>
                <a:srgbClr val="19859B"/>
              </a:solidFill>
            </a:endParaRPr>
          </a:p>
          <a:p>
            <a:pPr marL="109728" indent="0">
              <a:buNone/>
            </a:pPr>
            <a:endParaRPr lang="en-US" dirty="0">
              <a:solidFill>
                <a:srgbClr val="19859B"/>
              </a:solidFill>
            </a:endParaRPr>
          </a:p>
          <a:p>
            <a:pPr marL="109728" indent="0">
              <a:buNone/>
            </a:pPr>
            <a:endParaRPr lang="en-US" dirty="0">
              <a:solidFill>
                <a:schemeClr val="bg2">
                  <a:lumMod val="50000"/>
                </a:schemeClr>
              </a:solidFill>
            </a:endParaRPr>
          </a:p>
          <a:p>
            <a:pPr marL="109728" indent="0">
              <a:buNone/>
            </a:pPr>
            <a:r>
              <a:rPr lang="en-US" dirty="0">
                <a:solidFill>
                  <a:schemeClr val="bg2">
                    <a:lumMod val="50000"/>
                  </a:schemeClr>
                </a:solidFill>
              </a:rPr>
              <a:t>						</a:t>
            </a:r>
          </a:p>
          <a:p>
            <a:pPr marL="109728" indent="0">
              <a:buNone/>
            </a:pPr>
            <a:r>
              <a:rPr lang="en-US" sz="2200" dirty="0">
                <a:solidFill>
                  <a:schemeClr val="bg2">
                    <a:lumMod val="50000"/>
                  </a:schemeClr>
                </a:solidFill>
              </a:rPr>
              <a:t>						11 AAC 95.235(d</a:t>
            </a:r>
            <a:r>
              <a:rPr lang="en-US" dirty="0">
                <a:solidFill>
                  <a:schemeClr val="bg2">
                    <a:lumMod val="50000"/>
                  </a:schemeClr>
                </a:solidFill>
              </a:rPr>
              <a:t>)</a:t>
            </a:r>
          </a:p>
          <a:p>
            <a:endParaRPr lang="en-US" dirty="0"/>
          </a:p>
        </p:txBody>
      </p:sp>
      <p:sp>
        <p:nvSpPr>
          <p:cNvPr id="3" name="Title 2"/>
          <p:cNvSpPr>
            <a:spLocks noGrp="1"/>
          </p:cNvSpPr>
          <p:nvPr>
            <p:ph type="title"/>
          </p:nvPr>
        </p:nvSpPr>
        <p:spPr/>
        <p:txBody>
          <a:bodyPr/>
          <a:lstStyle/>
          <a:p>
            <a:r>
              <a:rPr lang="en-US" dirty="0">
                <a:solidFill>
                  <a:schemeClr val="accent1">
                    <a:lumMod val="75000"/>
                  </a:schemeClr>
                </a:solidFill>
              </a:rPr>
              <a:t>Variations:  conditions</a:t>
            </a:r>
          </a:p>
        </p:txBody>
      </p:sp>
    </p:spTree>
    <p:extLst>
      <p:ext uri="{BB962C8B-B14F-4D97-AF65-F5344CB8AC3E}">
        <p14:creationId xmlns:p14="http://schemas.microsoft.com/office/powerpoint/2010/main" val="2399247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229600" cy="5562600"/>
          </a:xfrm>
        </p:spPr>
        <p:txBody>
          <a:bodyPr>
            <a:noAutofit/>
          </a:bodyPr>
          <a:lstStyle/>
          <a:p>
            <a:pPr marL="109728" indent="0">
              <a:spcBef>
                <a:spcPts val="0"/>
              </a:spcBef>
              <a:buNone/>
            </a:pPr>
            <a:r>
              <a:rPr lang="en-US" sz="2400" dirty="0"/>
              <a:t>Include the following information in DPO:</a:t>
            </a:r>
          </a:p>
          <a:p>
            <a:r>
              <a:rPr lang="en-US" sz="2400" dirty="0"/>
              <a:t>A map at 1:12,000 scale or finer that clearly shows the anadromous or high value resident fish water body and the approximate location of the requested trees;</a:t>
            </a:r>
          </a:p>
          <a:p>
            <a:r>
              <a:rPr lang="en-US" sz="2400" dirty="0"/>
              <a:t>The length of reach along which the variation trees are requested;</a:t>
            </a:r>
          </a:p>
          <a:p>
            <a:r>
              <a:rPr lang="en-US" sz="2400" dirty="0"/>
              <a:t>The surface water body classification type and average channel width of the reach along which the variation trees are requested;</a:t>
            </a:r>
          </a:p>
          <a:p>
            <a:r>
              <a:rPr lang="en-US" sz="2400" dirty="0"/>
              <a:t>A description of the species and the DBH range of the trees requested for harvesting;</a:t>
            </a:r>
          </a:p>
          <a:p>
            <a:pPr marL="109728" indent="0">
              <a:spcBef>
                <a:spcPts val="0"/>
              </a:spcBef>
              <a:buNone/>
            </a:pPr>
            <a:endParaRPr lang="en-US" sz="2200" dirty="0"/>
          </a:p>
          <a:p>
            <a:pPr marL="109728" indent="0">
              <a:buNone/>
            </a:pPr>
            <a:r>
              <a:rPr lang="en-US" sz="2200" dirty="0">
                <a:solidFill>
                  <a:srgbClr val="19859B"/>
                </a:solidFill>
              </a:rPr>
              <a:t>					     </a:t>
            </a:r>
            <a:r>
              <a:rPr lang="en-US" sz="2200" dirty="0">
                <a:solidFill>
                  <a:schemeClr val="bg2">
                    <a:lumMod val="50000"/>
                  </a:schemeClr>
                </a:solidFill>
              </a:rPr>
              <a:t>11 AAC 95.220(14)(B)</a:t>
            </a:r>
          </a:p>
        </p:txBody>
      </p:sp>
      <p:sp>
        <p:nvSpPr>
          <p:cNvPr id="3" name="Title 2"/>
          <p:cNvSpPr>
            <a:spLocks noGrp="1"/>
          </p:cNvSpPr>
          <p:nvPr>
            <p:ph type="title"/>
          </p:nvPr>
        </p:nvSpPr>
        <p:spPr>
          <a:xfrm>
            <a:off x="457200" y="152400"/>
            <a:ext cx="8229600" cy="990600"/>
          </a:xfrm>
        </p:spPr>
        <p:txBody>
          <a:bodyPr>
            <a:normAutofit/>
          </a:bodyPr>
          <a:lstStyle/>
          <a:p>
            <a:r>
              <a:rPr lang="en-US" dirty="0">
                <a:solidFill>
                  <a:schemeClr val="accent1">
                    <a:lumMod val="75000"/>
                  </a:schemeClr>
                </a:solidFill>
              </a:rPr>
              <a:t>Region III variations: DPO</a:t>
            </a:r>
          </a:p>
        </p:txBody>
      </p:sp>
    </p:spTree>
    <p:extLst>
      <p:ext uri="{BB962C8B-B14F-4D97-AF65-F5344CB8AC3E}">
        <p14:creationId xmlns:p14="http://schemas.microsoft.com/office/powerpoint/2010/main" val="200113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5410200"/>
          </a:xfrm>
        </p:spPr>
        <p:txBody>
          <a:bodyPr>
            <a:noAutofit/>
          </a:bodyPr>
          <a:lstStyle/>
          <a:p>
            <a:r>
              <a:rPr lang="en-US" sz="2800" dirty="0"/>
              <a:t>The minimum distance from OHWM to the proposed variation harvest; and</a:t>
            </a:r>
          </a:p>
          <a:p>
            <a:r>
              <a:rPr lang="en-US" sz="2800" dirty="0"/>
              <a:t>The percentage of trees </a:t>
            </a:r>
            <a:r>
              <a:rPr lang="en-US" sz="2800" b="1" u="sng" dirty="0"/>
              <a:t>&gt;</a:t>
            </a:r>
            <a:r>
              <a:rPr lang="en-US" sz="2800" dirty="0"/>
              <a:t>9” DBH within the reach for which any variation is sought that the operator is requesting to harvest, and that were harvested under a prior variation request, if any.</a:t>
            </a:r>
          </a:p>
          <a:p>
            <a:endParaRPr lang="en-US" sz="2800" dirty="0"/>
          </a:p>
          <a:p>
            <a:endParaRPr lang="en-US" sz="2800" dirty="0"/>
          </a:p>
          <a:p>
            <a:pPr>
              <a:spcBef>
                <a:spcPts val="0"/>
              </a:spcBef>
            </a:pPr>
            <a:endParaRPr lang="en-US" sz="2800" dirty="0"/>
          </a:p>
          <a:p>
            <a:pPr marL="109728" indent="0">
              <a:buNone/>
            </a:pPr>
            <a:r>
              <a:rPr lang="en-US" sz="2800" dirty="0">
                <a:solidFill>
                  <a:srgbClr val="19859B"/>
                </a:solidFill>
              </a:rPr>
              <a:t>					    </a:t>
            </a:r>
            <a:r>
              <a:rPr lang="en-US" sz="2200" dirty="0">
                <a:solidFill>
                  <a:schemeClr val="bg2">
                    <a:lumMod val="50000"/>
                  </a:schemeClr>
                </a:solidFill>
              </a:rPr>
              <a:t>11 AAC 95.220(14)(B)</a:t>
            </a:r>
          </a:p>
        </p:txBody>
      </p:sp>
      <p:sp>
        <p:nvSpPr>
          <p:cNvPr id="3" name="Title 2"/>
          <p:cNvSpPr>
            <a:spLocks noGrp="1"/>
          </p:cNvSpPr>
          <p:nvPr>
            <p:ph type="title"/>
          </p:nvPr>
        </p:nvSpPr>
        <p:spPr>
          <a:xfrm>
            <a:off x="457200" y="304800"/>
            <a:ext cx="8229600" cy="990600"/>
          </a:xfrm>
        </p:spPr>
        <p:txBody>
          <a:bodyPr>
            <a:normAutofit/>
          </a:bodyPr>
          <a:lstStyle/>
          <a:p>
            <a:r>
              <a:rPr lang="en-US" dirty="0">
                <a:solidFill>
                  <a:schemeClr val="accent1">
                    <a:lumMod val="75000"/>
                  </a:schemeClr>
                </a:solidFill>
              </a:rPr>
              <a:t>Region II variation: DPO, cont.</a:t>
            </a:r>
          </a:p>
        </p:txBody>
      </p:sp>
    </p:spTree>
    <p:extLst>
      <p:ext uri="{BB962C8B-B14F-4D97-AF65-F5344CB8AC3E}">
        <p14:creationId xmlns:p14="http://schemas.microsoft.com/office/powerpoint/2010/main" val="4809456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00730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01AB90-02AC-4D0B-B7E9-EC1248B6D058}"/>
              </a:ext>
            </a:extLst>
          </p:cNvPr>
          <p:cNvPicPr>
            <a:picLocks noChangeAspect="1"/>
          </p:cNvPicPr>
          <p:nvPr/>
        </p:nvPicPr>
        <p:blipFill>
          <a:blip r:embed="rId3"/>
          <a:stretch>
            <a:fillRect/>
          </a:stretch>
        </p:blipFill>
        <p:spPr>
          <a:xfrm>
            <a:off x="143999" y="90299"/>
            <a:ext cx="8856001" cy="6677401"/>
          </a:xfrm>
          <a:prstGeom prst="rect">
            <a:avLst/>
          </a:prstGeom>
        </p:spPr>
      </p:pic>
      <p:sp>
        <p:nvSpPr>
          <p:cNvPr id="3" name="Title 2"/>
          <p:cNvSpPr>
            <a:spLocks noGrp="1"/>
          </p:cNvSpPr>
          <p:nvPr>
            <p:ph type="title" idx="4294967295"/>
          </p:nvPr>
        </p:nvSpPr>
        <p:spPr>
          <a:xfrm>
            <a:off x="533400" y="273050"/>
            <a:ext cx="7696200" cy="1143000"/>
          </a:xfrm>
          <a:solidFill>
            <a:schemeClr val="accent1">
              <a:lumMod val="50000"/>
              <a:alpha val="34000"/>
            </a:schemeClr>
          </a:solidFill>
        </p:spPr>
        <p:txBody>
          <a:bodyPr>
            <a:normAutofit/>
          </a:bodyPr>
          <a:lstStyle/>
          <a:p>
            <a:r>
              <a:rPr lang="en-US" sz="4900" dirty="0">
                <a:solidFill>
                  <a:srgbClr val="FFFFFF"/>
                </a:solidFill>
              </a:rPr>
              <a:t>Fish Habitat Factors</a:t>
            </a:r>
          </a:p>
        </p:txBody>
      </p:sp>
      <p:sp>
        <p:nvSpPr>
          <p:cNvPr id="2" name="Content Placeholder 1"/>
          <p:cNvSpPr>
            <a:spLocks noGrp="1"/>
          </p:cNvSpPr>
          <p:nvPr>
            <p:ph sz="quarter" idx="4294967295"/>
          </p:nvPr>
        </p:nvSpPr>
        <p:spPr>
          <a:xfrm>
            <a:off x="533400" y="1416050"/>
            <a:ext cx="4114800" cy="4879975"/>
          </a:xfrm>
          <a:solidFill>
            <a:schemeClr val="accent1">
              <a:lumMod val="50000"/>
              <a:alpha val="34000"/>
            </a:schemeClr>
          </a:solidFill>
        </p:spPr>
        <p:txBody>
          <a:bodyPr>
            <a:normAutofit/>
          </a:bodyPr>
          <a:lstStyle/>
          <a:p>
            <a:pPr>
              <a:spcBef>
                <a:spcPts val="0"/>
              </a:spcBef>
              <a:spcAft>
                <a:spcPts val="600"/>
              </a:spcAft>
            </a:pPr>
            <a:r>
              <a:rPr lang="en-US" sz="2800" dirty="0">
                <a:solidFill>
                  <a:schemeClr val="bg1"/>
                </a:solidFill>
              </a:rPr>
              <a:t>short‑term &amp; long- term LWD source</a:t>
            </a:r>
          </a:p>
          <a:p>
            <a:pPr>
              <a:spcBef>
                <a:spcPts val="0"/>
              </a:spcBef>
              <a:spcAft>
                <a:spcPts val="600"/>
              </a:spcAft>
            </a:pPr>
            <a:r>
              <a:rPr lang="en-US" sz="2800" dirty="0">
                <a:solidFill>
                  <a:schemeClr val="bg1"/>
                </a:solidFill>
              </a:rPr>
              <a:t>stream bank stability </a:t>
            </a:r>
          </a:p>
          <a:p>
            <a:pPr>
              <a:spcBef>
                <a:spcPts val="0"/>
              </a:spcBef>
              <a:spcAft>
                <a:spcPts val="600"/>
              </a:spcAft>
            </a:pPr>
            <a:r>
              <a:rPr lang="en-US" sz="2800" dirty="0">
                <a:solidFill>
                  <a:schemeClr val="bg1"/>
                </a:solidFill>
              </a:rPr>
              <a:t>channel morphology </a:t>
            </a:r>
          </a:p>
          <a:p>
            <a:pPr>
              <a:spcBef>
                <a:spcPts val="0"/>
              </a:spcBef>
              <a:spcAft>
                <a:spcPts val="600"/>
              </a:spcAft>
            </a:pPr>
            <a:r>
              <a:rPr lang="en-US" sz="2800" dirty="0">
                <a:solidFill>
                  <a:schemeClr val="bg1"/>
                </a:solidFill>
              </a:rPr>
              <a:t>water temperatures</a:t>
            </a:r>
          </a:p>
          <a:p>
            <a:pPr>
              <a:spcBef>
                <a:spcPts val="0"/>
              </a:spcBef>
              <a:spcAft>
                <a:spcPts val="600"/>
              </a:spcAft>
            </a:pPr>
            <a:r>
              <a:rPr lang="en-US" sz="2800" dirty="0">
                <a:solidFill>
                  <a:schemeClr val="bg1"/>
                </a:solidFill>
              </a:rPr>
              <a:t>stream flows </a:t>
            </a:r>
          </a:p>
          <a:p>
            <a:pPr marL="109728" indent="0">
              <a:spcBef>
                <a:spcPts val="0"/>
              </a:spcBef>
              <a:spcAft>
                <a:spcPts val="600"/>
              </a:spcAft>
              <a:buNone/>
            </a:pPr>
            <a:r>
              <a:rPr lang="en-US" sz="2200" dirty="0">
                <a:solidFill>
                  <a:schemeClr val="bg1"/>
                </a:solidFill>
              </a:rPr>
              <a:t>					</a:t>
            </a:r>
            <a:endParaRPr lang="en-US" sz="2400" dirty="0">
              <a:solidFill>
                <a:schemeClr val="bg1"/>
              </a:solidFill>
            </a:endParaRPr>
          </a:p>
        </p:txBody>
      </p:sp>
      <p:sp>
        <p:nvSpPr>
          <p:cNvPr id="4" name="Content Placeholder 3">
            <a:extLst>
              <a:ext uri="{FF2B5EF4-FFF2-40B4-BE49-F238E27FC236}">
                <a16:creationId xmlns:a16="http://schemas.microsoft.com/office/drawing/2014/main" id="{11C0628A-309D-4B97-A1C3-5C24B380DE4A}"/>
              </a:ext>
            </a:extLst>
          </p:cNvPr>
          <p:cNvSpPr>
            <a:spLocks noGrp="1"/>
          </p:cNvSpPr>
          <p:nvPr>
            <p:ph sz="quarter" idx="4294967295"/>
          </p:nvPr>
        </p:nvSpPr>
        <p:spPr>
          <a:xfrm>
            <a:off x="4949825" y="1416050"/>
            <a:ext cx="4194175" cy="5184775"/>
          </a:xfrm>
          <a:solidFill>
            <a:schemeClr val="accent1">
              <a:lumMod val="50000"/>
              <a:alpha val="31000"/>
            </a:schemeClr>
          </a:solidFill>
        </p:spPr>
        <p:txBody>
          <a:bodyPr/>
          <a:lstStyle/>
          <a:p>
            <a:pPr>
              <a:spcAft>
                <a:spcPts val="600"/>
              </a:spcAft>
            </a:pPr>
            <a:r>
              <a:rPr lang="en-US" sz="2800" dirty="0">
                <a:solidFill>
                  <a:schemeClr val="bg1"/>
                </a:solidFill>
              </a:rPr>
              <a:t>water quality </a:t>
            </a:r>
          </a:p>
          <a:p>
            <a:pPr>
              <a:spcAft>
                <a:spcPts val="600"/>
              </a:spcAft>
            </a:pPr>
            <a:r>
              <a:rPr lang="en-US" sz="2800" dirty="0">
                <a:solidFill>
                  <a:schemeClr val="bg1"/>
                </a:solidFill>
              </a:rPr>
              <a:t>adequate nutrient cycling</a:t>
            </a:r>
          </a:p>
          <a:p>
            <a:pPr>
              <a:spcAft>
                <a:spcPts val="600"/>
              </a:spcAft>
            </a:pPr>
            <a:r>
              <a:rPr lang="en-US" sz="2800" dirty="0">
                <a:solidFill>
                  <a:schemeClr val="bg1"/>
                </a:solidFill>
              </a:rPr>
              <a:t>food sources </a:t>
            </a:r>
          </a:p>
          <a:p>
            <a:pPr>
              <a:spcAft>
                <a:spcPts val="600"/>
              </a:spcAft>
            </a:pPr>
            <a:r>
              <a:rPr lang="en-US" sz="2800" dirty="0">
                <a:solidFill>
                  <a:schemeClr val="bg1"/>
                </a:solidFill>
              </a:rPr>
              <a:t>clean spawning gravels </a:t>
            </a:r>
          </a:p>
          <a:p>
            <a:pPr>
              <a:spcAft>
                <a:spcPts val="600"/>
              </a:spcAft>
            </a:pPr>
            <a:r>
              <a:rPr lang="en-US" sz="2800" dirty="0">
                <a:solidFill>
                  <a:schemeClr val="bg1"/>
                </a:solidFill>
              </a:rPr>
              <a:t>sunlight</a:t>
            </a:r>
          </a:p>
          <a:p>
            <a:pPr>
              <a:spcAft>
                <a:spcPts val="600"/>
              </a:spcAft>
            </a:pPr>
            <a:endParaRPr lang="en-US" dirty="0">
              <a:solidFill>
                <a:schemeClr val="bg1"/>
              </a:solidFill>
            </a:endParaRPr>
          </a:p>
        </p:txBody>
      </p:sp>
      <p:sp>
        <p:nvSpPr>
          <p:cNvPr id="9" name="Rectangle 8">
            <a:extLst>
              <a:ext uri="{FF2B5EF4-FFF2-40B4-BE49-F238E27FC236}">
                <a16:creationId xmlns:a16="http://schemas.microsoft.com/office/drawing/2014/main" id="{85218B21-B8FD-413C-9DD5-BD96B76E4397}"/>
              </a:ext>
            </a:extLst>
          </p:cNvPr>
          <p:cNvSpPr/>
          <p:nvPr/>
        </p:nvSpPr>
        <p:spPr>
          <a:xfrm>
            <a:off x="6705600" y="6172200"/>
            <a:ext cx="2063385" cy="369332"/>
          </a:xfrm>
          <a:prstGeom prst="rect">
            <a:avLst/>
          </a:prstGeom>
        </p:spPr>
        <p:txBody>
          <a:bodyPr wrap="none">
            <a:spAutoFit/>
          </a:bodyPr>
          <a:lstStyle/>
          <a:p>
            <a:pPr algn="r"/>
            <a:r>
              <a:rPr lang="en-US" dirty="0">
                <a:solidFill>
                  <a:schemeClr val="bg2">
                    <a:lumMod val="50000"/>
                  </a:schemeClr>
                </a:solidFill>
              </a:rPr>
              <a:t>AS 41.17.115(a) </a:t>
            </a:r>
            <a:endParaRPr lang="en-US" dirty="0"/>
          </a:p>
        </p:txBody>
      </p:sp>
    </p:spTree>
    <p:extLst>
      <p:ext uri="{BB962C8B-B14F-4D97-AF65-F5344CB8AC3E}">
        <p14:creationId xmlns:p14="http://schemas.microsoft.com/office/powerpoint/2010/main" val="28761137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Addenda</a:t>
            </a:r>
          </a:p>
        </p:txBody>
      </p:sp>
      <p:sp>
        <p:nvSpPr>
          <p:cNvPr id="3" name="Text Placeholder 2"/>
          <p:cNvSpPr>
            <a:spLocks noGrp="1"/>
          </p:cNvSpPr>
          <p:nvPr>
            <p:ph type="body" idx="1"/>
          </p:nvPr>
        </p:nvSpPr>
        <p:spPr/>
        <p:txBody>
          <a:bodyPr/>
          <a:lstStyle/>
          <a:p>
            <a:r>
              <a:rPr lang="en-US" dirty="0"/>
              <a:t>Key to classification system</a:t>
            </a:r>
          </a:p>
          <a:p>
            <a:r>
              <a:rPr lang="en-US" dirty="0"/>
              <a:t>Examples of stream types</a:t>
            </a:r>
          </a:p>
          <a:p>
            <a:endParaRPr lang="en-US" dirty="0"/>
          </a:p>
        </p:txBody>
      </p:sp>
    </p:spTree>
    <p:extLst>
      <p:ext uri="{BB962C8B-B14F-4D97-AF65-F5344CB8AC3E}">
        <p14:creationId xmlns:p14="http://schemas.microsoft.com/office/powerpoint/2010/main" val="40815922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819400" y="304801"/>
            <a:ext cx="2971800" cy="2008908"/>
          </a:xfrm>
          <a:prstGeom prst="ellipse">
            <a:avLst/>
          </a:prstGeom>
          <a:pattFill prst="pct5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50000"/>
                  </a:schemeClr>
                </a:solidFill>
              </a:rPr>
              <a:t>Does</a:t>
            </a:r>
            <a:r>
              <a:rPr lang="en-US" dirty="0">
                <a:solidFill>
                  <a:schemeClr val="accent2">
                    <a:lumMod val="50000"/>
                  </a:schemeClr>
                </a:solidFill>
              </a:rPr>
              <a:t> the waterbody have anadromous or high value resident fish at least seasonally?</a:t>
            </a:r>
          </a:p>
        </p:txBody>
      </p:sp>
      <p:sp>
        <p:nvSpPr>
          <p:cNvPr id="5" name="Oval 4"/>
          <p:cNvSpPr/>
          <p:nvPr/>
        </p:nvSpPr>
        <p:spPr>
          <a:xfrm>
            <a:off x="3457339" y="2514599"/>
            <a:ext cx="1834467" cy="1255307"/>
          </a:xfrm>
          <a:prstGeom prst="ellipse">
            <a:avLst/>
          </a:prstGeom>
          <a:pattFill prst="pct5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50000"/>
                  </a:schemeClr>
                </a:solidFill>
              </a:rPr>
              <a:t>Is it </a:t>
            </a:r>
            <a:r>
              <a:rPr lang="en-US" sz="1600" b="1" dirty="0">
                <a:solidFill>
                  <a:schemeClr val="accent2">
                    <a:lumMod val="50000"/>
                  </a:schemeClr>
                </a:solidFill>
              </a:rPr>
              <a:t>&gt;</a:t>
            </a:r>
            <a:r>
              <a:rPr lang="en-US" sz="1600" dirty="0">
                <a:solidFill>
                  <a:schemeClr val="accent2">
                    <a:lumMod val="50000"/>
                  </a:schemeClr>
                </a:solidFill>
              </a:rPr>
              <a:t>3’ wide at OHWM?</a:t>
            </a:r>
            <a:endParaRPr lang="en-US" sz="1600" b="1" dirty="0">
              <a:solidFill>
                <a:schemeClr val="accent2">
                  <a:lumMod val="50000"/>
                </a:schemeClr>
              </a:solidFill>
            </a:endParaRPr>
          </a:p>
        </p:txBody>
      </p:sp>
      <p:sp>
        <p:nvSpPr>
          <p:cNvPr id="6" name="Oval 5"/>
          <p:cNvSpPr/>
          <p:nvPr/>
        </p:nvSpPr>
        <p:spPr>
          <a:xfrm>
            <a:off x="180302" y="2227452"/>
            <a:ext cx="2431158" cy="1455089"/>
          </a:xfrm>
          <a:prstGeom prst="ellipse">
            <a:avLst/>
          </a:prstGeom>
          <a:pattFill prst="pct5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50000"/>
                  </a:schemeClr>
                </a:solidFill>
              </a:rPr>
              <a:t>Is it a glacial stream other than the Kenai, </a:t>
            </a:r>
            <a:r>
              <a:rPr lang="en-US" sz="1600" dirty="0" err="1">
                <a:solidFill>
                  <a:schemeClr val="accent2">
                    <a:lumMod val="50000"/>
                  </a:schemeClr>
                </a:solidFill>
              </a:rPr>
              <a:t>Kasilof</a:t>
            </a:r>
            <a:r>
              <a:rPr lang="en-US" sz="1600" dirty="0">
                <a:solidFill>
                  <a:schemeClr val="accent2">
                    <a:lumMod val="50000"/>
                  </a:schemeClr>
                </a:solidFill>
              </a:rPr>
              <a:t>, or Crescent R.?</a:t>
            </a:r>
          </a:p>
        </p:txBody>
      </p:sp>
      <p:sp>
        <p:nvSpPr>
          <p:cNvPr id="7" name="Rectangle 6"/>
          <p:cNvSpPr/>
          <p:nvPr/>
        </p:nvSpPr>
        <p:spPr>
          <a:xfrm>
            <a:off x="180302" y="4561182"/>
            <a:ext cx="1828800" cy="914400"/>
          </a:xfrm>
          <a:prstGeom prst="rect">
            <a:avLst/>
          </a:prstGeom>
          <a:pattFill prst="pct50">
            <a:fgClr>
              <a:srgbClr val="A4E1E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Type II-B:  </a:t>
            </a:r>
            <a:r>
              <a:rPr lang="en-US" sz="1600" dirty="0">
                <a:solidFill>
                  <a:schemeClr val="accent2">
                    <a:lumMod val="50000"/>
                  </a:schemeClr>
                </a:solidFill>
              </a:rPr>
              <a:t>Other glacial waters</a:t>
            </a:r>
          </a:p>
        </p:txBody>
      </p:sp>
      <p:sp>
        <p:nvSpPr>
          <p:cNvPr id="8" name="Rectangle 7"/>
          <p:cNvSpPr/>
          <p:nvPr/>
        </p:nvSpPr>
        <p:spPr>
          <a:xfrm>
            <a:off x="6481882" y="3096134"/>
            <a:ext cx="2428635" cy="1063194"/>
          </a:xfrm>
          <a:prstGeom prst="rect">
            <a:avLst/>
          </a:prstGeom>
          <a:pattFill prst="pct50">
            <a:fgClr>
              <a:srgbClr val="A4E1E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Type II-A: </a:t>
            </a:r>
            <a:r>
              <a:rPr lang="en-US" sz="1600" dirty="0">
                <a:solidFill>
                  <a:schemeClr val="accent2">
                    <a:lumMod val="50000"/>
                  </a:schemeClr>
                </a:solidFill>
              </a:rPr>
              <a:t>Non-glacial waters </a:t>
            </a:r>
            <a:r>
              <a:rPr lang="en-US" sz="1600" b="1" dirty="0">
                <a:solidFill>
                  <a:schemeClr val="accent2">
                    <a:lumMod val="50000"/>
                  </a:schemeClr>
                </a:solidFill>
              </a:rPr>
              <a:t>&gt;</a:t>
            </a:r>
            <a:r>
              <a:rPr lang="en-US" sz="1600" dirty="0">
                <a:solidFill>
                  <a:schemeClr val="accent2">
                    <a:lumMod val="50000"/>
                  </a:schemeClr>
                </a:solidFill>
              </a:rPr>
              <a:t>50’ wide with unconfined channels</a:t>
            </a:r>
            <a:endParaRPr lang="en-US" sz="1600" b="1" dirty="0">
              <a:solidFill>
                <a:schemeClr val="accent2">
                  <a:lumMod val="50000"/>
                </a:schemeClr>
              </a:solidFill>
            </a:endParaRPr>
          </a:p>
        </p:txBody>
      </p:sp>
      <p:sp>
        <p:nvSpPr>
          <p:cNvPr id="9" name="Rectangle 8"/>
          <p:cNvSpPr/>
          <p:nvPr/>
        </p:nvSpPr>
        <p:spPr>
          <a:xfrm>
            <a:off x="6019800" y="4353838"/>
            <a:ext cx="2923936" cy="2344180"/>
          </a:xfrm>
          <a:prstGeom prst="rect">
            <a:avLst/>
          </a:prstGeom>
          <a:pattFill prst="pct50">
            <a:fgClr>
              <a:srgbClr val="A4E1E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accent2">
                    <a:lumMod val="50000"/>
                  </a:schemeClr>
                </a:solidFill>
              </a:rPr>
              <a:t>Type II-C:  </a:t>
            </a:r>
            <a:r>
              <a:rPr lang="en-US" sz="1600" dirty="0">
                <a:solidFill>
                  <a:schemeClr val="accent2">
                    <a:lumMod val="50000"/>
                  </a:schemeClr>
                </a:solidFill>
              </a:rPr>
              <a:t>Large relatively stable channels incl. confined non-glacial channels </a:t>
            </a:r>
            <a:r>
              <a:rPr lang="en-US" sz="1600" b="1" dirty="0">
                <a:solidFill>
                  <a:schemeClr val="accent2">
                    <a:lumMod val="50000"/>
                  </a:schemeClr>
                </a:solidFill>
              </a:rPr>
              <a:t>&gt;</a:t>
            </a:r>
            <a:r>
              <a:rPr lang="en-US" sz="1600" dirty="0">
                <a:solidFill>
                  <a:schemeClr val="accent2">
                    <a:lumMod val="50000"/>
                  </a:schemeClr>
                </a:solidFill>
              </a:rPr>
              <a:t>3’ wide, unconfined non-glacial channels </a:t>
            </a:r>
            <a:r>
              <a:rPr lang="en-US" sz="1600" b="1" dirty="0">
                <a:solidFill>
                  <a:schemeClr val="accent2">
                    <a:lumMod val="50000"/>
                  </a:schemeClr>
                </a:solidFill>
              </a:rPr>
              <a:t>&gt;</a:t>
            </a:r>
            <a:r>
              <a:rPr lang="en-US" sz="1600" dirty="0">
                <a:solidFill>
                  <a:schemeClr val="accent2">
                    <a:lumMod val="50000"/>
                  </a:schemeClr>
                </a:solidFill>
              </a:rPr>
              <a:t>3’ and </a:t>
            </a:r>
            <a:r>
              <a:rPr lang="en-US" sz="1600" b="1" dirty="0">
                <a:solidFill>
                  <a:schemeClr val="accent2">
                    <a:lumMod val="50000"/>
                  </a:schemeClr>
                </a:solidFill>
              </a:rPr>
              <a:t>&lt;</a:t>
            </a:r>
            <a:r>
              <a:rPr lang="en-US" sz="1600" dirty="0">
                <a:solidFill>
                  <a:schemeClr val="accent2">
                    <a:lumMod val="50000"/>
                  </a:schemeClr>
                </a:solidFill>
              </a:rPr>
              <a:t>50’ wide, lakes, and the Kenai, </a:t>
            </a:r>
            <a:r>
              <a:rPr lang="en-US" sz="1600" dirty="0" err="1">
                <a:solidFill>
                  <a:schemeClr val="accent2">
                    <a:lumMod val="50000"/>
                  </a:schemeClr>
                </a:solidFill>
              </a:rPr>
              <a:t>Kasilof</a:t>
            </a:r>
            <a:r>
              <a:rPr lang="en-US" sz="1600" dirty="0">
                <a:solidFill>
                  <a:schemeClr val="accent2">
                    <a:lumMod val="50000"/>
                  </a:schemeClr>
                </a:solidFill>
              </a:rPr>
              <a:t>, and Crescent rivers</a:t>
            </a:r>
          </a:p>
        </p:txBody>
      </p:sp>
      <p:sp>
        <p:nvSpPr>
          <p:cNvPr id="10" name="Rectangle 9"/>
          <p:cNvSpPr/>
          <p:nvPr/>
        </p:nvSpPr>
        <p:spPr>
          <a:xfrm>
            <a:off x="6781800" y="279231"/>
            <a:ext cx="1828800" cy="711369"/>
          </a:xfrm>
          <a:prstGeom prst="rect">
            <a:avLst/>
          </a:prstGeom>
          <a:pattFill prst="pct50">
            <a:fgClr>
              <a:schemeClr val="accent6">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Other surface waters</a:t>
            </a:r>
          </a:p>
        </p:txBody>
      </p:sp>
      <p:sp>
        <p:nvSpPr>
          <p:cNvPr id="15" name="TextBox 14"/>
          <p:cNvSpPr txBox="1"/>
          <p:nvPr/>
        </p:nvSpPr>
        <p:spPr>
          <a:xfrm rot="19338362">
            <a:off x="1660831" y="1362269"/>
            <a:ext cx="788345" cy="369332"/>
          </a:xfrm>
          <a:prstGeom prst="rect">
            <a:avLst/>
          </a:prstGeom>
          <a:noFill/>
        </p:spPr>
        <p:txBody>
          <a:bodyPr wrap="square" rtlCol="0">
            <a:spAutoFit/>
          </a:bodyPr>
          <a:lstStyle/>
          <a:p>
            <a:r>
              <a:rPr lang="en-US" b="1" dirty="0">
                <a:solidFill>
                  <a:srgbClr val="00B050"/>
                </a:solidFill>
              </a:rPr>
              <a:t>Yes</a:t>
            </a:r>
          </a:p>
        </p:txBody>
      </p:sp>
      <p:sp>
        <p:nvSpPr>
          <p:cNvPr id="16" name="TextBox 15"/>
          <p:cNvSpPr txBox="1"/>
          <p:nvPr/>
        </p:nvSpPr>
        <p:spPr>
          <a:xfrm rot="16200000">
            <a:off x="3265765" y="3625134"/>
            <a:ext cx="788345" cy="369332"/>
          </a:xfrm>
          <a:prstGeom prst="rect">
            <a:avLst/>
          </a:prstGeom>
          <a:noFill/>
        </p:spPr>
        <p:txBody>
          <a:bodyPr wrap="square" rtlCol="0">
            <a:spAutoFit/>
          </a:bodyPr>
          <a:lstStyle/>
          <a:p>
            <a:r>
              <a:rPr lang="en-US" b="1" dirty="0">
                <a:solidFill>
                  <a:srgbClr val="00B050"/>
                </a:solidFill>
              </a:rPr>
              <a:t>Yes</a:t>
            </a:r>
          </a:p>
        </p:txBody>
      </p:sp>
      <p:sp>
        <p:nvSpPr>
          <p:cNvPr id="17" name="TextBox 16"/>
          <p:cNvSpPr txBox="1"/>
          <p:nvPr/>
        </p:nvSpPr>
        <p:spPr>
          <a:xfrm rot="16200000">
            <a:off x="512686" y="3696099"/>
            <a:ext cx="788345" cy="369332"/>
          </a:xfrm>
          <a:prstGeom prst="rect">
            <a:avLst/>
          </a:prstGeom>
          <a:noFill/>
        </p:spPr>
        <p:txBody>
          <a:bodyPr wrap="square" rtlCol="0">
            <a:spAutoFit/>
          </a:bodyPr>
          <a:lstStyle/>
          <a:p>
            <a:r>
              <a:rPr lang="en-US" b="1" dirty="0">
                <a:solidFill>
                  <a:srgbClr val="00B050"/>
                </a:solidFill>
              </a:rPr>
              <a:t>Yes</a:t>
            </a:r>
          </a:p>
        </p:txBody>
      </p:sp>
      <p:sp>
        <p:nvSpPr>
          <p:cNvPr id="20" name="TextBox 19"/>
          <p:cNvSpPr txBox="1"/>
          <p:nvPr/>
        </p:nvSpPr>
        <p:spPr>
          <a:xfrm>
            <a:off x="217264" y="228600"/>
            <a:ext cx="2590800" cy="1015663"/>
          </a:xfrm>
          <a:prstGeom prst="rect">
            <a:avLst/>
          </a:prstGeom>
          <a:noFill/>
        </p:spPr>
        <p:txBody>
          <a:bodyPr wrap="square" rtlCol="0">
            <a:spAutoFit/>
          </a:bodyPr>
          <a:lstStyle/>
          <a:p>
            <a:r>
              <a:rPr lang="en-US" sz="2000" b="1" dirty="0"/>
              <a:t>Key to Region II waterbody classification</a:t>
            </a:r>
          </a:p>
        </p:txBody>
      </p:sp>
      <p:sp>
        <p:nvSpPr>
          <p:cNvPr id="21" name="Oval 20"/>
          <p:cNvSpPr/>
          <p:nvPr/>
        </p:nvSpPr>
        <p:spPr>
          <a:xfrm>
            <a:off x="2249648" y="4394968"/>
            <a:ext cx="3429000" cy="2116643"/>
          </a:xfrm>
          <a:prstGeom prst="ellipse">
            <a:avLst/>
          </a:prstGeom>
          <a:pattFill prst="pct5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50000"/>
                  </a:schemeClr>
                </a:solidFill>
              </a:rPr>
              <a:t>Is it </a:t>
            </a:r>
            <a:r>
              <a:rPr lang="en-US" sz="1600" b="1" dirty="0">
                <a:solidFill>
                  <a:schemeClr val="accent2">
                    <a:lumMod val="50000"/>
                  </a:schemeClr>
                </a:solidFill>
              </a:rPr>
              <a:t>&gt;</a:t>
            </a:r>
            <a:r>
              <a:rPr lang="en-US" sz="1600" dirty="0">
                <a:solidFill>
                  <a:schemeClr val="accent2">
                    <a:lumMod val="50000"/>
                  </a:schemeClr>
                </a:solidFill>
              </a:rPr>
              <a:t>50’ wide at OHWM with a dynamic, unconfined channel, &amp; features incl. islands, point bars, and obvious areas of erosion?</a:t>
            </a:r>
            <a:endParaRPr lang="en-US" sz="1600" b="1" dirty="0">
              <a:solidFill>
                <a:schemeClr val="accent2">
                  <a:lumMod val="50000"/>
                </a:schemeClr>
              </a:solidFill>
            </a:endParaRPr>
          </a:p>
        </p:txBody>
      </p:sp>
      <p:sp>
        <p:nvSpPr>
          <p:cNvPr id="23" name="Rectangle 22"/>
          <p:cNvSpPr/>
          <p:nvPr/>
        </p:nvSpPr>
        <p:spPr>
          <a:xfrm>
            <a:off x="6515100" y="1467115"/>
            <a:ext cx="2460126" cy="1161053"/>
          </a:xfrm>
          <a:prstGeom prst="rect">
            <a:avLst/>
          </a:prstGeom>
          <a:pattFill prst="pct50">
            <a:fgClr>
              <a:srgbClr val="A4E1E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Type II-D:  </a:t>
            </a:r>
            <a:r>
              <a:rPr lang="en-US" sz="1600" dirty="0">
                <a:solidFill>
                  <a:schemeClr val="accent2">
                    <a:lumMod val="50000"/>
                  </a:schemeClr>
                </a:solidFill>
              </a:rPr>
              <a:t>Non-glacial waters or reaches </a:t>
            </a:r>
            <a:r>
              <a:rPr lang="en-US" sz="1600" b="1" u="sng" dirty="0">
                <a:solidFill>
                  <a:schemeClr val="accent2">
                    <a:lumMod val="50000"/>
                  </a:schemeClr>
                </a:solidFill>
              </a:rPr>
              <a:t>&lt;</a:t>
            </a:r>
            <a:r>
              <a:rPr lang="en-US" sz="1600" dirty="0">
                <a:solidFill>
                  <a:schemeClr val="accent2">
                    <a:lumMod val="50000"/>
                  </a:schemeClr>
                </a:solidFill>
              </a:rPr>
              <a:t>3’ wide of </a:t>
            </a:r>
            <a:r>
              <a:rPr lang="en-US" sz="1600" dirty="0" err="1">
                <a:solidFill>
                  <a:schemeClr val="accent2">
                    <a:lumMod val="50000"/>
                  </a:schemeClr>
                </a:solidFill>
              </a:rPr>
              <a:t>kenai</a:t>
            </a:r>
            <a:r>
              <a:rPr lang="en-US" sz="1600" dirty="0">
                <a:solidFill>
                  <a:schemeClr val="accent2">
                    <a:lumMod val="50000"/>
                  </a:schemeClr>
                </a:solidFill>
              </a:rPr>
              <a:t>, </a:t>
            </a:r>
            <a:r>
              <a:rPr lang="en-US" sz="1600" dirty="0" err="1">
                <a:solidFill>
                  <a:schemeClr val="accent2">
                    <a:lumMod val="50000"/>
                  </a:schemeClr>
                </a:solidFill>
              </a:rPr>
              <a:t>Kasilof</a:t>
            </a:r>
            <a:r>
              <a:rPr lang="en-US" sz="1600" dirty="0">
                <a:solidFill>
                  <a:schemeClr val="accent2">
                    <a:lumMod val="50000"/>
                  </a:schemeClr>
                </a:solidFill>
              </a:rPr>
              <a:t>, or Crescent R.</a:t>
            </a:r>
          </a:p>
        </p:txBody>
      </p:sp>
      <p:cxnSp>
        <p:nvCxnSpPr>
          <p:cNvPr id="3" name="Straight Arrow Connector 2"/>
          <p:cNvCxnSpPr>
            <a:stCxn id="4" idx="2"/>
            <a:endCxn id="6" idx="0"/>
          </p:cNvCxnSpPr>
          <p:nvPr/>
        </p:nvCxnSpPr>
        <p:spPr>
          <a:xfrm flipH="1">
            <a:off x="1395881" y="1309255"/>
            <a:ext cx="1423519" cy="918197"/>
          </a:xfrm>
          <a:prstGeom prst="straightConnector1">
            <a:avLst/>
          </a:prstGeom>
          <a:ln w="635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 idx="6"/>
          </p:cNvCxnSpPr>
          <p:nvPr/>
        </p:nvCxnSpPr>
        <p:spPr>
          <a:xfrm flipV="1">
            <a:off x="2611460" y="2954996"/>
            <a:ext cx="863811" cy="1"/>
          </a:xfrm>
          <a:prstGeom prst="straightConnector1">
            <a:avLst/>
          </a:prstGeom>
          <a:ln w="635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549192" y="736431"/>
            <a:ext cx="1232608" cy="0"/>
          </a:xfrm>
          <a:prstGeom prst="straightConnector1">
            <a:avLst/>
          </a:prstGeom>
          <a:ln w="635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a:off x="4953000" y="4561182"/>
            <a:ext cx="1093301" cy="0"/>
          </a:xfrm>
          <a:prstGeom prst="straightConnector1">
            <a:avLst/>
          </a:prstGeom>
          <a:ln w="635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826672" y="3627731"/>
            <a:ext cx="0" cy="767237"/>
          </a:xfrm>
          <a:prstGeom prst="straightConnector1">
            <a:avLst/>
          </a:prstGeom>
          <a:ln w="635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7" idx="0"/>
          </p:cNvCxnSpPr>
          <p:nvPr/>
        </p:nvCxnSpPr>
        <p:spPr>
          <a:xfrm>
            <a:off x="1094702" y="3682541"/>
            <a:ext cx="0" cy="878641"/>
          </a:xfrm>
          <a:prstGeom prst="straightConnector1">
            <a:avLst/>
          </a:prstGeom>
          <a:ln w="635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257956" y="4561182"/>
            <a:ext cx="788345" cy="369332"/>
          </a:xfrm>
          <a:prstGeom prst="rect">
            <a:avLst/>
          </a:prstGeom>
          <a:noFill/>
        </p:spPr>
        <p:txBody>
          <a:bodyPr wrap="square" rtlCol="0">
            <a:spAutoFit/>
          </a:bodyPr>
          <a:lstStyle/>
          <a:p>
            <a:r>
              <a:rPr lang="en-US" b="1" dirty="0">
                <a:solidFill>
                  <a:srgbClr val="00B050"/>
                </a:solidFill>
              </a:rPr>
              <a:t>Yes</a:t>
            </a:r>
          </a:p>
        </p:txBody>
      </p:sp>
      <p:sp>
        <p:nvSpPr>
          <p:cNvPr id="49" name="TextBox 48"/>
          <p:cNvSpPr txBox="1"/>
          <p:nvPr/>
        </p:nvSpPr>
        <p:spPr>
          <a:xfrm>
            <a:off x="5783813" y="416872"/>
            <a:ext cx="788345" cy="369332"/>
          </a:xfrm>
          <a:prstGeom prst="rect">
            <a:avLst/>
          </a:prstGeom>
          <a:noFill/>
        </p:spPr>
        <p:txBody>
          <a:bodyPr wrap="square" rtlCol="0">
            <a:spAutoFit/>
          </a:bodyPr>
          <a:lstStyle/>
          <a:p>
            <a:r>
              <a:rPr lang="en-US" b="1" dirty="0">
                <a:solidFill>
                  <a:srgbClr val="C00000"/>
                </a:solidFill>
              </a:rPr>
              <a:t>No</a:t>
            </a:r>
          </a:p>
        </p:txBody>
      </p:sp>
      <p:sp>
        <p:nvSpPr>
          <p:cNvPr id="52" name="TextBox 51"/>
          <p:cNvSpPr txBox="1"/>
          <p:nvPr/>
        </p:nvSpPr>
        <p:spPr>
          <a:xfrm>
            <a:off x="2645414" y="2652728"/>
            <a:ext cx="788345" cy="369332"/>
          </a:xfrm>
          <a:prstGeom prst="rect">
            <a:avLst/>
          </a:prstGeom>
          <a:noFill/>
        </p:spPr>
        <p:txBody>
          <a:bodyPr wrap="square" rtlCol="0">
            <a:spAutoFit/>
          </a:bodyPr>
          <a:lstStyle/>
          <a:p>
            <a:r>
              <a:rPr lang="en-US" b="1" dirty="0">
                <a:solidFill>
                  <a:srgbClr val="C00000"/>
                </a:solidFill>
              </a:rPr>
              <a:t>No</a:t>
            </a:r>
          </a:p>
        </p:txBody>
      </p:sp>
      <p:cxnSp>
        <p:nvCxnSpPr>
          <p:cNvPr id="54" name="Straight Arrow Connector 53"/>
          <p:cNvCxnSpPr/>
          <p:nvPr/>
        </p:nvCxnSpPr>
        <p:spPr>
          <a:xfrm flipV="1">
            <a:off x="5119712" y="2171700"/>
            <a:ext cx="1387372" cy="571500"/>
          </a:xfrm>
          <a:prstGeom prst="straightConnector1">
            <a:avLst/>
          </a:prstGeom>
          <a:ln w="635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rot="19565535">
            <a:off x="5298858" y="3696603"/>
            <a:ext cx="788345" cy="369332"/>
          </a:xfrm>
          <a:prstGeom prst="rect">
            <a:avLst/>
          </a:prstGeom>
          <a:noFill/>
        </p:spPr>
        <p:txBody>
          <a:bodyPr wrap="square" rtlCol="0">
            <a:spAutoFit/>
          </a:bodyPr>
          <a:lstStyle/>
          <a:p>
            <a:r>
              <a:rPr lang="en-US" b="1" dirty="0">
                <a:solidFill>
                  <a:srgbClr val="C00000"/>
                </a:solidFill>
              </a:rPr>
              <a:t>No</a:t>
            </a:r>
          </a:p>
        </p:txBody>
      </p:sp>
      <p:sp>
        <p:nvSpPr>
          <p:cNvPr id="62" name="TextBox 61"/>
          <p:cNvSpPr txBox="1"/>
          <p:nvPr/>
        </p:nvSpPr>
        <p:spPr>
          <a:xfrm rot="20185222">
            <a:off x="5284475" y="2157510"/>
            <a:ext cx="788345" cy="369332"/>
          </a:xfrm>
          <a:prstGeom prst="rect">
            <a:avLst/>
          </a:prstGeom>
          <a:noFill/>
        </p:spPr>
        <p:txBody>
          <a:bodyPr wrap="square" rtlCol="0">
            <a:spAutoFit/>
          </a:bodyPr>
          <a:lstStyle/>
          <a:p>
            <a:r>
              <a:rPr lang="en-US" b="1" dirty="0">
                <a:solidFill>
                  <a:srgbClr val="C00000"/>
                </a:solidFill>
              </a:rPr>
              <a:t>No</a:t>
            </a:r>
          </a:p>
        </p:txBody>
      </p:sp>
      <p:cxnSp>
        <p:nvCxnSpPr>
          <p:cNvPr id="63" name="Straight Arrow Connector 62"/>
          <p:cNvCxnSpPr>
            <a:endCxn id="8" idx="1"/>
          </p:cNvCxnSpPr>
          <p:nvPr/>
        </p:nvCxnSpPr>
        <p:spPr>
          <a:xfrm flipV="1">
            <a:off x="4919782" y="3627731"/>
            <a:ext cx="1562100" cy="933451"/>
          </a:xfrm>
          <a:prstGeom prst="straightConnector1">
            <a:avLst/>
          </a:prstGeom>
          <a:ln w="635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9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4343400" cy="4525963"/>
          </a:xfrm>
        </p:spPr>
        <p:txBody>
          <a:bodyPr>
            <a:normAutofit/>
          </a:bodyPr>
          <a:lstStyle/>
          <a:p>
            <a:pPr marL="109728" indent="0">
              <a:buNone/>
            </a:pPr>
            <a:r>
              <a:rPr lang="en-US" b="1" u="sng" dirty="0"/>
              <a:t>Lower reaches</a:t>
            </a:r>
            <a:r>
              <a:rPr lang="en-US" b="1" dirty="0"/>
              <a:t> of:</a:t>
            </a:r>
            <a:endParaRPr lang="en-US" dirty="0"/>
          </a:p>
          <a:p>
            <a:r>
              <a:rPr lang="en-US" sz="2600" dirty="0"/>
              <a:t>Willow Cr. (Mat-Su)</a:t>
            </a:r>
          </a:p>
          <a:p>
            <a:r>
              <a:rPr lang="en-US" sz="2600" dirty="0"/>
              <a:t>Montana Cr. (Mat-Su)</a:t>
            </a:r>
          </a:p>
          <a:p>
            <a:r>
              <a:rPr lang="en-US" sz="2600" dirty="0"/>
              <a:t>Clear Cr. (Mat-Su)</a:t>
            </a:r>
          </a:p>
          <a:p>
            <a:r>
              <a:rPr lang="en-US" sz="2600" dirty="0"/>
              <a:t>Peters Cr. (Mat-Su)</a:t>
            </a:r>
          </a:p>
          <a:p>
            <a:r>
              <a:rPr lang="en-US" sz="2600" dirty="0" err="1"/>
              <a:t>Chuitna</a:t>
            </a:r>
            <a:r>
              <a:rPr lang="en-US" sz="2600" dirty="0"/>
              <a:t> R. (W Cook Inlet)</a:t>
            </a:r>
          </a:p>
          <a:p>
            <a:r>
              <a:rPr lang="en-US" sz="2600" dirty="0"/>
              <a:t>Theodore R. (WCI)</a:t>
            </a:r>
          </a:p>
          <a:p>
            <a:endParaRPr lang="en-US" sz="2600" dirty="0"/>
          </a:p>
          <a:p>
            <a:endParaRPr lang="en-US" dirty="0"/>
          </a:p>
          <a:p>
            <a:pPr marL="109728" indent="0">
              <a:buNone/>
            </a:pPr>
            <a:endParaRPr lang="en-US" dirty="0"/>
          </a:p>
        </p:txBody>
      </p:sp>
      <p:sp>
        <p:nvSpPr>
          <p:cNvPr id="3" name="Title 2"/>
          <p:cNvSpPr>
            <a:spLocks noGrp="1"/>
          </p:cNvSpPr>
          <p:nvPr>
            <p:ph type="title"/>
          </p:nvPr>
        </p:nvSpPr>
        <p:spPr/>
        <p:txBody>
          <a:bodyPr/>
          <a:lstStyle/>
          <a:p>
            <a:r>
              <a:rPr lang="en-US" dirty="0"/>
              <a:t>Type II-A examples</a:t>
            </a:r>
          </a:p>
        </p:txBody>
      </p:sp>
      <p:sp>
        <p:nvSpPr>
          <p:cNvPr id="4" name="Content Placeholder 1"/>
          <p:cNvSpPr txBox="1">
            <a:spLocks/>
          </p:cNvSpPr>
          <p:nvPr/>
        </p:nvSpPr>
        <p:spPr>
          <a:xfrm>
            <a:off x="4724400" y="1828800"/>
            <a:ext cx="43434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600" dirty="0"/>
              <a:t>Lewis R. (WCI)</a:t>
            </a:r>
          </a:p>
          <a:p>
            <a:r>
              <a:rPr lang="en-US" sz="2600" dirty="0" err="1"/>
              <a:t>Gulkana</a:t>
            </a:r>
            <a:r>
              <a:rPr lang="en-US" sz="2600" dirty="0"/>
              <a:t> R. (Copper R.)</a:t>
            </a:r>
          </a:p>
          <a:p>
            <a:r>
              <a:rPr lang="en-US" sz="2600" dirty="0" err="1"/>
              <a:t>E.Fk</a:t>
            </a:r>
            <a:r>
              <a:rPr lang="en-US" sz="2600" dirty="0"/>
              <a:t>. Chistochina (Copper R)</a:t>
            </a:r>
          </a:p>
          <a:p>
            <a:r>
              <a:rPr lang="en-US" sz="2600" dirty="0" err="1"/>
              <a:t>Hanagita</a:t>
            </a:r>
            <a:r>
              <a:rPr lang="en-US" sz="2600" dirty="0"/>
              <a:t> R. (Copper R.)</a:t>
            </a:r>
          </a:p>
          <a:p>
            <a:r>
              <a:rPr lang="en-US" sz="2600" dirty="0"/>
              <a:t>Anchor R. (Kenai)</a:t>
            </a:r>
          </a:p>
          <a:p>
            <a:r>
              <a:rPr lang="en-US" sz="2600" dirty="0"/>
              <a:t>Deep Cr. (Kenai)</a:t>
            </a:r>
          </a:p>
          <a:p>
            <a:r>
              <a:rPr lang="en-US" sz="2600" dirty="0"/>
              <a:t>Ninilchik R. (Kenai)</a:t>
            </a:r>
          </a:p>
        </p:txBody>
      </p:sp>
    </p:spTree>
    <p:extLst>
      <p:ext uri="{BB962C8B-B14F-4D97-AF65-F5344CB8AC3E}">
        <p14:creationId xmlns:p14="http://schemas.microsoft.com/office/powerpoint/2010/main" val="27697896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78028"/>
            <a:ext cx="3962400" cy="4525963"/>
          </a:xfrm>
        </p:spPr>
        <p:txBody>
          <a:bodyPr>
            <a:noAutofit/>
          </a:bodyPr>
          <a:lstStyle/>
          <a:p>
            <a:r>
              <a:rPr lang="en-US" sz="2200" dirty="0" err="1"/>
              <a:t>Chakachamna</a:t>
            </a:r>
            <a:r>
              <a:rPr lang="en-US" sz="2200" dirty="0"/>
              <a:t> R. (W. Cook Inlet)</a:t>
            </a:r>
          </a:p>
          <a:p>
            <a:r>
              <a:rPr lang="en-US" sz="2200" dirty="0"/>
              <a:t>Beluga R. (WCI)</a:t>
            </a:r>
          </a:p>
          <a:p>
            <a:r>
              <a:rPr lang="en-US" sz="2200" dirty="0"/>
              <a:t>North Fork Crescent R.</a:t>
            </a:r>
          </a:p>
          <a:p>
            <a:r>
              <a:rPr lang="en-US" sz="2200" dirty="0"/>
              <a:t>Crescent R. below N. </a:t>
            </a:r>
            <a:r>
              <a:rPr lang="en-US" sz="2200" dirty="0" err="1"/>
              <a:t>Fk</a:t>
            </a:r>
            <a:r>
              <a:rPr lang="en-US" sz="2200" dirty="0"/>
              <a:t>/Lake </a:t>
            </a:r>
            <a:r>
              <a:rPr lang="en-US" sz="2200" dirty="0" err="1"/>
              <a:t>Fk</a:t>
            </a:r>
            <a:r>
              <a:rPr lang="en-US" sz="2200" dirty="0"/>
              <a:t> </a:t>
            </a:r>
            <a:r>
              <a:rPr lang="en-US" sz="2200" dirty="0" err="1"/>
              <a:t>confl</a:t>
            </a:r>
            <a:r>
              <a:rPr lang="en-US" sz="2200" dirty="0"/>
              <a:t>. (WCI)</a:t>
            </a:r>
          </a:p>
          <a:p>
            <a:r>
              <a:rPr lang="en-US" sz="2200" dirty="0" err="1"/>
              <a:t>Chichantna</a:t>
            </a:r>
            <a:r>
              <a:rPr lang="en-US" sz="2200" dirty="0"/>
              <a:t> R. (WCI)</a:t>
            </a:r>
          </a:p>
          <a:p>
            <a:r>
              <a:rPr lang="en-US" sz="2200" dirty="0" err="1"/>
              <a:t>Kahiltna</a:t>
            </a:r>
            <a:r>
              <a:rPr lang="en-US" sz="2200" dirty="0"/>
              <a:t> R. (Mat-Su)</a:t>
            </a:r>
          </a:p>
          <a:p>
            <a:r>
              <a:rPr lang="en-US" sz="2200" dirty="0"/>
              <a:t>Susitna R. (Mat-Su)</a:t>
            </a:r>
          </a:p>
          <a:p>
            <a:r>
              <a:rPr lang="en-US" sz="2200" dirty="0"/>
              <a:t>Matanuska R. (Mat-Su)</a:t>
            </a:r>
          </a:p>
          <a:p>
            <a:r>
              <a:rPr lang="en-US" sz="2200" dirty="0"/>
              <a:t>Knik R. (Mat-Su)</a:t>
            </a:r>
          </a:p>
          <a:p>
            <a:r>
              <a:rPr lang="en-US" sz="2200" dirty="0"/>
              <a:t>Kashwitna R. (Mat-Su)</a:t>
            </a:r>
          </a:p>
        </p:txBody>
      </p:sp>
      <p:sp>
        <p:nvSpPr>
          <p:cNvPr id="3" name="Title 2"/>
          <p:cNvSpPr>
            <a:spLocks noGrp="1"/>
          </p:cNvSpPr>
          <p:nvPr>
            <p:ph type="title"/>
          </p:nvPr>
        </p:nvSpPr>
        <p:spPr/>
        <p:txBody>
          <a:bodyPr/>
          <a:lstStyle/>
          <a:p>
            <a:r>
              <a:rPr lang="en-US" dirty="0"/>
              <a:t>Type II-B examples</a:t>
            </a:r>
          </a:p>
        </p:txBody>
      </p:sp>
      <p:sp>
        <p:nvSpPr>
          <p:cNvPr id="4" name="Content Placeholder 1"/>
          <p:cNvSpPr txBox="1">
            <a:spLocks/>
          </p:cNvSpPr>
          <p:nvPr/>
        </p:nvSpPr>
        <p:spPr>
          <a:xfrm>
            <a:off x="4800600" y="1515813"/>
            <a:ext cx="4114800" cy="4525963"/>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200" dirty="0"/>
              <a:t>Sheep Cr. (Mat-Su)</a:t>
            </a:r>
          </a:p>
          <a:p>
            <a:r>
              <a:rPr lang="en-US" sz="2200" dirty="0" err="1"/>
              <a:t>Yentna</a:t>
            </a:r>
            <a:r>
              <a:rPr lang="en-US" sz="2200" dirty="0"/>
              <a:t> R. (Mat-Su)</a:t>
            </a:r>
          </a:p>
          <a:p>
            <a:r>
              <a:rPr lang="en-US" sz="2200" dirty="0" err="1"/>
              <a:t>Skwentna</a:t>
            </a:r>
            <a:r>
              <a:rPr lang="en-US" sz="2200" dirty="0"/>
              <a:t> R. (Mat-Su)</a:t>
            </a:r>
          </a:p>
          <a:p>
            <a:r>
              <a:rPr lang="en-US" sz="2200" dirty="0" err="1"/>
              <a:t>Chulitna</a:t>
            </a:r>
            <a:r>
              <a:rPr lang="en-US" sz="2200" dirty="0"/>
              <a:t> R. (Mat-Su)</a:t>
            </a:r>
          </a:p>
          <a:p>
            <a:r>
              <a:rPr lang="en-US" sz="2200" dirty="0"/>
              <a:t>Talkeetna R. (Mat-Su)</a:t>
            </a:r>
          </a:p>
          <a:p>
            <a:r>
              <a:rPr lang="en-US" sz="2200" dirty="0" err="1"/>
              <a:t>Klutina</a:t>
            </a:r>
            <a:r>
              <a:rPr lang="en-US" sz="2200" dirty="0"/>
              <a:t> R. (Copper R.)</a:t>
            </a:r>
          </a:p>
          <a:p>
            <a:r>
              <a:rPr lang="en-US" sz="2200" dirty="0"/>
              <a:t>Copper R. (Copper R.)</a:t>
            </a:r>
          </a:p>
          <a:p>
            <a:r>
              <a:rPr lang="en-US" sz="2200" dirty="0"/>
              <a:t>Tazlina R. (Copper R.)</a:t>
            </a:r>
          </a:p>
          <a:p>
            <a:r>
              <a:rPr lang="en-US" sz="2200" dirty="0" err="1"/>
              <a:t>Nelchina</a:t>
            </a:r>
            <a:r>
              <a:rPr lang="en-US" sz="2200" dirty="0"/>
              <a:t> R. (Copper R.)</a:t>
            </a:r>
          </a:p>
          <a:p>
            <a:r>
              <a:rPr lang="en-US" sz="2200" dirty="0"/>
              <a:t>Chistochina R. (Copper R.)</a:t>
            </a:r>
          </a:p>
          <a:p>
            <a:r>
              <a:rPr lang="en-US" sz="2200" dirty="0" err="1"/>
              <a:t>Gakona</a:t>
            </a:r>
            <a:r>
              <a:rPr lang="en-US" sz="2200" dirty="0"/>
              <a:t> R. (Copper R.)</a:t>
            </a:r>
          </a:p>
          <a:p>
            <a:r>
              <a:rPr lang="en-US" sz="2200" dirty="0" err="1"/>
              <a:t>Chitina</a:t>
            </a:r>
            <a:r>
              <a:rPr lang="en-US" sz="2200" dirty="0"/>
              <a:t> R.  (Copper R.)</a:t>
            </a:r>
          </a:p>
          <a:p>
            <a:r>
              <a:rPr lang="en-US" sz="2200" dirty="0" err="1"/>
              <a:t>Slana</a:t>
            </a:r>
            <a:r>
              <a:rPr lang="en-US" sz="2200" dirty="0"/>
              <a:t> R. (Copper R.)</a:t>
            </a:r>
          </a:p>
        </p:txBody>
      </p:sp>
    </p:spTree>
    <p:extLst>
      <p:ext uri="{BB962C8B-B14F-4D97-AF65-F5344CB8AC3E}">
        <p14:creationId xmlns:p14="http://schemas.microsoft.com/office/powerpoint/2010/main" val="10464543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14400"/>
            <a:ext cx="3810000" cy="4525963"/>
          </a:xfrm>
        </p:spPr>
        <p:txBody>
          <a:bodyPr>
            <a:noAutofit/>
          </a:bodyPr>
          <a:lstStyle/>
          <a:p>
            <a:r>
              <a:rPr lang="en-US" sz="2100" dirty="0"/>
              <a:t>Fish Cr. (Mat-Su)</a:t>
            </a:r>
          </a:p>
          <a:p>
            <a:r>
              <a:rPr lang="en-US" sz="2100" dirty="0"/>
              <a:t>Lake Cr. (Mat-Su)</a:t>
            </a:r>
          </a:p>
          <a:p>
            <a:r>
              <a:rPr lang="en-US" sz="2100" dirty="0" err="1"/>
              <a:t>Deshka</a:t>
            </a:r>
            <a:r>
              <a:rPr lang="en-US" sz="2100" dirty="0"/>
              <a:t> R. (Mat-Su)</a:t>
            </a:r>
          </a:p>
          <a:p>
            <a:r>
              <a:rPr lang="en-US" sz="2100" dirty="0"/>
              <a:t>Little Susitna (Mat-Su)</a:t>
            </a:r>
          </a:p>
          <a:p>
            <a:r>
              <a:rPr lang="en-US" sz="2100" dirty="0"/>
              <a:t>Alexander Cr. (Mat-Su)</a:t>
            </a:r>
          </a:p>
          <a:p>
            <a:r>
              <a:rPr lang="en-US" sz="2100" dirty="0" err="1"/>
              <a:t>Chijuk</a:t>
            </a:r>
            <a:r>
              <a:rPr lang="en-US" sz="2100" dirty="0"/>
              <a:t> Cr. (Mat-Su)</a:t>
            </a:r>
          </a:p>
          <a:p>
            <a:r>
              <a:rPr lang="en-US" sz="2100" dirty="0"/>
              <a:t>Trapper Cr. (Mat-Su)</a:t>
            </a:r>
          </a:p>
          <a:p>
            <a:r>
              <a:rPr lang="en-US" sz="2100" dirty="0"/>
              <a:t>Goose Cr. (Mat-Su)</a:t>
            </a:r>
          </a:p>
          <a:p>
            <a:r>
              <a:rPr lang="en-US" sz="2100" dirty="0"/>
              <a:t>upper Anchor R. (Kenai)</a:t>
            </a:r>
          </a:p>
          <a:p>
            <a:r>
              <a:rPr lang="en-US" sz="2100" dirty="0"/>
              <a:t>Moose R. (Kenai)</a:t>
            </a:r>
          </a:p>
          <a:p>
            <a:r>
              <a:rPr lang="en-US" sz="2100" dirty="0"/>
              <a:t>Crooked Cr. (Kenai)</a:t>
            </a:r>
          </a:p>
          <a:p>
            <a:r>
              <a:rPr lang="en-US" sz="2100" dirty="0"/>
              <a:t>Swanson R. (Kenai)</a:t>
            </a:r>
          </a:p>
          <a:p>
            <a:r>
              <a:rPr lang="en-US" sz="2100" dirty="0"/>
              <a:t>Lower </a:t>
            </a:r>
            <a:r>
              <a:rPr lang="en-US" sz="2100" dirty="0" err="1"/>
              <a:t>Stariski</a:t>
            </a:r>
            <a:r>
              <a:rPr lang="en-US" sz="2100" dirty="0"/>
              <a:t> Cr. (Kenai)</a:t>
            </a:r>
          </a:p>
          <a:p>
            <a:endParaRPr lang="en-US" sz="2100" dirty="0"/>
          </a:p>
          <a:p>
            <a:pPr marL="109728" indent="0">
              <a:buNone/>
            </a:pPr>
            <a:r>
              <a:rPr lang="en-US" sz="2100" dirty="0"/>
              <a:t> </a:t>
            </a:r>
          </a:p>
        </p:txBody>
      </p:sp>
      <p:sp>
        <p:nvSpPr>
          <p:cNvPr id="3" name="Title 2"/>
          <p:cNvSpPr>
            <a:spLocks noGrp="1"/>
          </p:cNvSpPr>
          <p:nvPr>
            <p:ph type="title"/>
          </p:nvPr>
        </p:nvSpPr>
        <p:spPr>
          <a:xfrm>
            <a:off x="457200" y="76200"/>
            <a:ext cx="8229600" cy="944562"/>
          </a:xfrm>
        </p:spPr>
        <p:txBody>
          <a:bodyPr/>
          <a:lstStyle/>
          <a:p>
            <a:r>
              <a:rPr lang="en-US" dirty="0"/>
              <a:t>Type II-C examples</a:t>
            </a:r>
          </a:p>
        </p:txBody>
      </p:sp>
      <p:sp>
        <p:nvSpPr>
          <p:cNvPr id="4" name="Content Placeholder 1"/>
          <p:cNvSpPr txBox="1">
            <a:spLocks/>
          </p:cNvSpPr>
          <p:nvPr/>
        </p:nvSpPr>
        <p:spPr>
          <a:xfrm>
            <a:off x="4343400" y="838199"/>
            <a:ext cx="4495800" cy="4525963"/>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0000"/>
              </a:lnSpc>
            </a:pPr>
            <a:r>
              <a:rPr lang="en-US" sz="2100" dirty="0" err="1"/>
              <a:t>Kasilof</a:t>
            </a:r>
            <a:r>
              <a:rPr lang="en-US" sz="2100" dirty="0"/>
              <a:t> R. (Kenai) </a:t>
            </a:r>
          </a:p>
          <a:p>
            <a:pPr>
              <a:lnSpc>
                <a:spcPct val="120000"/>
              </a:lnSpc>
            </a:pPr>
            <a:r>
              <a:rPr lang="en-US" sz="2100" dirty="0" err="1"/>
              <a:t>Tustumena</a:t>
            </a:r>
            <a:r>
              <a:rPr lang="en-US" sz="2100" dirty="0"/>
              <a:t> Lk. (Kenai) </a:t>
            </a:r>
          </a:p>
          <a:p>
            <a:pPr>
              <a:lnSpc>
                <a:spcPct val="120000"/>
              </a:lnSpc>
            </a:pPr>
            <a:r>
              <a:rPr lang="en-US" sz="2100" dirty="0"/>
              <a:t>Kenai R. &amp; Lk. (Kenai)</a:t>
            </a:r>
          </a:p>
          <a:p>
            <a:pPr>
              <a:lnSpc>
                <a:spcPct val="120000"/>
              </a:lnSpc>
            </a:pPr>
            <a:r>
              <a:rPr lang="en-US" sz="2100" dirty="0"/>
              <a:t>Crescent R.  (W. Side CI)</a:t>
            </a:r>
          </a:p>
          <a:p>
            <a:pPr>
              <a:lnSpc>
                <a:spcPct val="120000"/>
              </a:lnSpc>
            </a:pPr>
            <a:r>
              <a:rPr lang="en-US" sz="2100" dirty="0"/>
              <a:t>Tazlina L. (Copper R.)</a:t>
            </a:r>
          </a:p>
          <a:p>
            <a:pPr>
              <a:lnSpc>
                <a:spcPct val="120000"/>
              </a:lnSpc>
            </a:pPr>
            <a:r>
              <a:rPr lang="en-US" sz="2100" dirty="0"/>
              <a:t>Mentasta Creek (Copper R.)</a:t>
            </a:r>
          </a:p>
          <a:p>
            <a:pPr>
              <a:lnSpc>
                <a:spcPct val="120000"/>
              </a:lnSpc>
            </a:pPr>
            <a:r>
              <a:rPr lang="en-US" sz="2100" dirty="0"/>
              <a:t>Indian Creek (Copper R.)</a:t>
            </a:r>
          </a:p>
          <a:p>
            <a:pPr>
              <a:lnSpc>
                <a:spcPct val="120000"/>
              </a:lnSpc>
            </a:pPr>
            <a:r>
              <a:rPr lang="en-US" sz="2100" dirty="0" err="1"/>
              <a:t>Tulsona</a:t>
            </a:r>
            <a:r>
              <a:rPr lang="en-US" sz="2100" dirty="0"/>
              <a:t> Creek (Copper R.)</a:t>
            </a:r>
          </a:p>
          <a:p>
            <a:pPr>
              <a:lnSpc>
                <a:spcPct val="120000"/>
              </a:lnSpc>
            </a:pPr>
            <a:r>
              <a:rPr lang="en-US" sz="2100" dirty="0"/>
              <a:t>Indian Creek (Copper R.)</a:t>
            </a:r>
          </a:p>
          <a:p>
            <a:pPr>
              <a:lnSpc>
                <a:spcPct val="120000"/>
              </a:lnSpc>
            </a:pPr>
            <a:r>
              <a:rPr lang="en-US" sz="2100" dirty="0" err="1"/>
              <a:t>Sinona</a:t>
            </a:r>
            <a:r>
              <a:rPr lang="en-US" sz="2100" dirty="0"/>
              <a:t> Creek (Copper R.)</a:t>
            </a:r>
          </a:p>
          <a:p>
            <a:pPr>
              <a:lnSpc>
                <a:spcPct val="120000"/>
              </a:lnSpc>
            </a:pPr>
            <a:r>
              <a:rPr lang="en-US" sz="2100" dirty="0" err="1"/>
              <a:t>Ahtell</a:t>
            </a:r>
            <a:r>
              <a:rPr lang="en-US" sz="2100" dirty="0"/>
              <a:t> Creek (Copper R.)</a:t>
            </a:r>
          </a:p>
          <a:p>
            <a:pPr>
              <a:lnSpc>
                <a:spcPct val="120000"/>
              </a:lnSpc>
            </a:pPr>
            <a:r>
              <a:rPr lang="en-US" sz="2100" dirty="0"/>
              <a:t>Chistochina R. (Copper R.)</a:t>
            </a:r>
          </a:p>
          <a:p>
            <a:pPr marL="109728" indent="0">
              <a:lnSpc>
                <a:spcPct val="120000"/>
              </a:lnSpc>
              <a:buNone/>
            </a:pPr>
            <a:r>
              <a:rPr lang="en-US" sz="2100" dirty="0"/>
              <a:t> </a:t>
            </a:r>
          </a:p>
        </p:txBody>
      </p:sp>
      <p:sp>
        <p:nvSpPr>
          <p:cNvPr id="5" name="TextBox 4"/>
          <p:cNvSpPr txBox="1"/>
          <p:nvPr/>
        </p:nvSpPr>
        <p:spPr>
          <a:xfrm>
            <a:off x="1066800" y="6111340"/>
            <a:ext cx="7086600" cy="646331"/>
          </a:xfrm>
          <a:prstGeom prst="rect">
            <a:avLst/>
          </a:prstGeom>
          <a:noFill/>
        </p:spPr>
        <p:txBody>
          <a:bodyPr wrap="square" rtlCol="0">
            <a:spAutoFit/>
          </a:bodyPr>
          <a:lstStyle/>
          <a:p>
            <a:pPr algn="r"/>
            <a:r>
              <a:rPr lang="en-US" b="1" u="sng" dirty="0"/>
              <a:t>Upper reaches</a:t>
            </a:r>
            <a:r>
              <a:rPr lang="en-US" dirty="0"/>
              <a:t> of many II-A  streams are also </a:t>
            </a:r>
          </a:p>
          <a:p>
            <a:pPr algn="r"/>
            <a:r>
              <a:rPr lang="en-US" dirty="0"/>
              <a:t>classified II-C</a:t>
            </a:r>
          </a:p>
        </p:txBody>
      </p:sp>
    </p:spTree>
    <p:extLst>
      <p:ext uri="{BB962C8B-B14F-4D97-AF65-F5344CB8AC3E}">
        <p14:creationId xmlns:p14="http://schemas.microsoft.com/office/powerpoint/2010/main" val="24638606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These streams are typically unnamed and often unmapped because of their small size ; can be upstream of II-C reaches</a:t>
            </a:r>
          </a:p>
        </p:txBody>
      </p:sp>
      <p:sp>
        <p:nvSpPr>
          <p:cNvPr id="3" name="Title 2"/>
          <p:cNvSpPr>
            <a:spLocks noGrp="1"/>
          </p:cNvSpPr>
          <p:nvPr>
            <p:ph type="title"/>
          </p:nvPr>
        </p:nvSpPr>
        <p:spPr/>
        <p:txBody>
          <a:bodyPr/>
          <a:lstStyle/>
          <a:p>
            <a:r>
              <a:rPr lang="en-US" dirty="0"/>
              <a:t>Type II-D examples</a:t>
            </a:r>
          </a:p>
        </p:txBody>
      </p:sp>
    </p:spTree>
    <p:extLst>
      <p:ext uri="{BB962C8B-B14F-4D97-AF65-F5344CB8AC3E}">
        <p14:creationId xmlns:p14="http://schemas.microsoft.com/office/powerpoint/2010/main" val="1691845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481138"/>
            <a:ext cx="8229600" cy="5148262"/>
          </a:xfrm>
        </p:spPr>
        <p:txBody>
          <a:bodyPr>
            <a:normAutofit/>
          </a:bodyPr>
          <a:lstStyle/>
          <a:p>
            <a:endParaRPr lang="en-US" sz="2000" dirty="0">
              <a:solidFill>
                <a:schemeClr val="bg2">
                  <a:lumMod val="50000"/>
                </a:schemeClr>
              </a:solidFill>
            </a:endParaRPr>
          </a:p>
          <a:p>
            <a:endParaRPr lang="en-US" sz="2000" dirty="0">
              <a:solidFill>
                <a:schemeClr val="bg2">
                  <a:lumMod val="50000"/>
                </a:schemeClr>
              </a:solidFill>
            </a:endParaRPr>
          </a:p>
          <a:p>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r>
              <a:rPr lang="en-US" sz="2000" dirty="0">
                <a:solidFill>
                  <a:schemeClr val="bg2">
                    <a:lumMod val="50000"/>
                  </a:schemeClr>
                </a:solidFill>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76200"/>
            <a:ext cx="8610600" cy="6553200"/>
          </a:xfrm>
          <a:prstGeom prst="rect">
            <a:avLst/>
          </a:prstGeom>
        </p:spPr>
      </p:pic>
      <p:sp>
        <p:nvSpPr>
          <p:cNvPr id="3" name="Arrow: Up 2">
            <a:extLst>
              <a:ext uri="{FF2B5EF4-FFF2-40B4-BE49-F238E27FC236}">
                <a16:creationId xmlns:a16="http://schemas.microsoft.com/office/drawing/2014/main" id="{AC791161-BF2E-421D-B4D8-D0A472390155}"/>
              </a:ext>
            </a:extLst>
          </p:cNvPr>
          <p:cNvSpPr/>
          <p:nvPr/>
        </p:nvSpPr>
        <p:spPr>
          <a:xfrm rot="6562314">
            <a:off x="4507613" y="2905348"/>
            <a:ext cx="52576" cy="89490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554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a:bodyPr>
          <a:lstStyle/>
          <a:p>
            <a:pPr marL="109728" indent="0">
              <a:buNone/>
            </a:pPr>
            <a:r>
              <a:rPr lang="en-US" dirty="0"/>
              <a:t>The area 150 feet from the shore or bank of a Type II-A or II-B water body, and 100 feet from the shore or bank of a Type II-C or II-D water body in Region II;</a:t>
            </a: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endParaRPr lang="en-US" sz="2000" dirty="0">
              <a:solidFill>
                <a:schemeClr val="bg2">
                  <a:lumMod val="50000"/>
                </a:schemeClr>
              </a:solidFill>
            </a:endParaRPr>
          </a:p>
          <a:p>
            <a:pPr marL="109728" indent="0">
              <a:buNone/>
            </a:pPr>
            <a:r>
              <a:rPr lang="en-US" sz="2000" dirty="0">
                <a:solidFill>
                  <a:schemeClr val="bg2">
                    <a:lumMod val="50000"/>
                  </a:schemeClr>
                </a:solidFill>
              </a:rPr>
              <a:t>					</a:t>
            </a:r>
            <a:r>
              <a:rPr lang="en-US" sz="2200" dirty="0">
                <a:solidFill>
                  <a:schemeClr val="bg2">
                    <a:lumMod val="50000"/>
                  </a:schemeClr>
                </a:solidFill>
              </a:rPr>
              <a:t>AS 41.17.950 (22)(B)</a:t>
            </a:r>
            <a:endParaRPr lang="en-US" sz="2200" dirty="0"/>
          </a:p>
        </p:txBody>
      </p:sp>
      <p:sp>
        <p:nvSpPr>
          <p:cNvPr id="3" name="Title 2"/>
          <p:cNvSpPr>
            <a:spLocks noGrp="1"/>
          </p:cNvSpPr>
          <p:nvPr>
            <p:ph type="title"/>
          </p:nvPr>
        </p:nvSpPr>
        <p:spPr>
          <a:xfrm>
            <a:off x="304800" y="274638"/>
            <a:ext cx="8534400" cy="1143000"/>
          </a:xfrm>
        </p:spPr>
        <p:txBody>
          <a:bodyPr>
            <a:normAutofit fontScale="90000"/>
          </a:bodyPr>
          <a:lstStyle/>
          <a:p>
            <a:r>
              <a:rPr lang="en-US" dirty="0">
                <a:solidFill>
                  <a:schemeClr val="accent1">
                    <a:lumMod val="75000"/>
                  </a:schemeClr>
                </a:solidFill>
              </a:rPr>
              <a:t>Definition: “Riparian area” </a:t>
            </a:r>
            <a:br>
              <a:rPr lang="en-US" dirty="0">
                <a:solidFill>
                  <a:schemeClr val="accent1">
                    <a:lumMod val="75000"/>
                  </a:schemeClr>
                </a:solidFill>
              </a:rPr>
            </a:br>
            <a:r>
              <a:rPr lang="en-US" dirty="0">
                <a:solidFill>
                  <a:schemeClr val="accent1">
                    <a:lumMod val="75000"/>
                  </a:schemeClr>
                </a:solidFill>
              </a:rPr>
              <a:t>Region II</a:t>
            </a:r>
          </a:p>
        </p:txBody>
      </p:sp>
    </p:spTree>
    <p:extLst>
      <p:ext uri="{BB962C8B-B14F-4D97-AF65-F5344CB8AC3E}">
        <p14:creationId xmlns:p14="http://schemas.microsoft.com/office/powerpoint/2010/main" val="4245682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48931"/>
            <a:ext cx="7724779" cy="1035235"/>
          </a:xfrm>
        </p:spPr>
        <p:txBody>
          <a:bodyPr>
            <a:noAutofit/>
          </a:bodyPr>
          <a:lstStyle/>
          <a:p>
            <a:pPr marL="109728" indent="0">
              <a:buNone/>
            </a:pPr>
            <a:r>
              <a:rPr lang="en-US" sz="2800" dirty="0"/>
              <a:t>A non-glacial stream &gt;50’ wide with</a:t>
            </a:r>
          </a:p>
        </p:txBody>
      </p:sp>
      <p:sp>
        <p:nvSpPr>
          <p:cNvPr id="2" name="Title 1"/>
          <p:cNvSpPr>
            <a:spLocks noGrp="1"/>
          </p:cNvSpPr>
          <p:nvPr>
            <p:ph type="title"/>
          </p:nvPr>
        </p:nvSpPr>
        <p:spPr/>
        <p:txBody>
          <a:bodyPr>
            <a:normAutofit/>
          </a:bodyPr>
          <a:lstStyle/>
          <a:p>
            <a:r>
              <a:rPr lang="en-US" sz="3200" dirty="0">
                <a:solidFill>
                  <a:schemeClr val="accent1">
                    <a:lumMod val="75000"/>
                  </a:schemeClr>
                </a:solidFill>
              </a:rPr>
              <a:t>Region II water body classes: Type II-A</a:t>
            </a:r>
          </a:p>
        </p:txBody>
      </p:sp>
      <p:pic>
        <p:nvPicPr>
          <p:cNvPr id="4" name="Picture 4" descr="Portage Cr2">
            <a:extLst>
              <a:ext uri="{FF2B5EF4-FFF2-40B4-BE49-F238E27FC236}">
                <a16:creationId xmlns:a16="http://schemas.microsoft.com/office/drawing/2014/main" id="{8CBB8976-A21A-4D49-81D6-0BEC5390E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33310" y="2137820"/>
            <a:ext cx="4064000" cy="3048000"/>
          </a:xfrm>
          <a:prstGeom prst="rect">
            <a:avLst/>
          </a:prstGeom>
          <a:noFill/>
          <a:ln w="12700">
            <a:solidFill>
              <a:srgbClr val="003366"/>
            </a:solidFill>
          </a:ln>
          <a:extLst>
            <a:ext uri="{909E8E84-426E-40DD-AFC4-6F175D3DCCD1}">
              <a14:hiddenFill xmlns:a14="http://schemas.microsoft.com/office/drawing/2010/main">
                <a:solidFill>
                  <a:srgbClr val="FFFFFF"/>
                </a:solidFill>
              </a14:hiddenFill>
            </a:ext>
          </a:extLst>
        </p:spPr>
      </p:pic>
      <p:sp>
        <p:nvSpPr>
          <p:cNvPr id="6" name="Text Box 7">
            <a:extLst>
              <a:ext uri="{FF2B5EF4-FFF2-40B4-BE49-F238E27FC236}">
                <a16:creationId xmlns:a16="http://schemas.microsoft.com/office/drawing/2014/main" id="{57C96652-EFF7-4217-BAEB-5A4575E3D5FF}"/>
              </a:ext>
            </a:extLst>
          </p:cNvPr>
          <p:cNvSpPr txBox="1">
            <a:spLocks noChangeArrowheads="1"/>
          </p:cNvSpPr>
          <p:nvPr/>
        </p:nvSpPr>
        <p:spPr bwMode="auto">
          <a:xfrm>
            <a:off x="6172200" y="4877290"/>
            <a:ext cx="1628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dirty="0">
                <a:solidFill>
                  <a:schemeClr val="bg1"/>
                </a:solidFill>
              </a:rPr>
              <a:t>Type IIA - Portage Cr</a:t>
            </a:r>
          </a:p>
        </p:txBody>
      </p:sp>
      <p:sp>
        <p:nvSpPr>
          <p:cNvPr id="8" name="Content Placeholder 2">
            <a:extLst>
              <a:ext uri="{FF2B5EF4-FFF2-40B4-BE49-F238E27FC236}">
                <a16:creationId xmlns:a16="http://schemas.microsoft.com/office/drawing/2014/main" id="{01B02EE4-DB79-4DBE-8598-6D38CEBA54A5}"/>
              </a:ext>
            </a:extLst>
          </p:cNvPr>
          <p:cNvSpPr txBox="1">
            <a:spLocks/>
          </p:cNvSpPr>
          <p:nvPr/>
        </p:nvSpPr>
        <p:spPr>
          <a:xfrm>
            <a:off x="81455" y="1866548"/>
            <a:ext cx="4495800" cy="331927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a:r>
              <a:rPr lang="en-US" sz="2400" dirty="0"/>
              <a:t>anadromous or high value resident fish, </a:t>
            </a:r>
          </a:p>
          <a:p>
            <a:pPr lvl="1"/>
            <a:r>
              <a:rPr lang="en-US" sz="2400" dirty="0"/>
              <a:t>an unconfined dynamic channel, and typically</a:t>
            </a:r>
          </a:p>
          <a:p>
            <a:pPr lvl="1"/>
            <a:r>
              <a:rPr lang="en-US" sz="2400" dirty="0"/>
              <a:t>point bars, islands, scour planes, active or recent side channels, and areas of obvious bank erosion </a:t>
            </a:r>
          </a:p>
          <a:p>
            <a:pPr marL="109728" indent="0">
              <a:buNone/>
            </a:pPr>
            <a:r>
              <a:rPr lang="en-US" sz="2400" dirty="0">
                <a:solidFill>
                  <a:schemeClr val="bg2">
                    <a:lumMod val="50000"/>
                  </a:schemeClr>
                </a:solidFill>
              </a:rPr>
              <a:t>   </a:t>
            </a:r>
            <a:r>
              <a:rPr lang="en-US" sz="2000" dirty="0">
                <a:solidFill>
                  <a:schemeClr val="bg2">
                    <a:lumMod val="50000"/>
                  </a:schemeClr>
                </a:solidFill>
              </a:rPr>
              <a:t>AS 41.17.950 (35-36)</a:t>
            </a:r>
          </a:p>
          <a:p>
            <a:pPr marL="109728" indent="0">
              <a:buFont typeface="Wingdings 3"/>
              <a:buNone/>
            </a:pPr>
            <a:endParaRPr lang="en-US" sz="2400" dirty="0">
              <a:solidFill>
                <a:schemeClr val="bg2">
                  <a:lumMod val="50000"/>
                </a:schemeClr>
              </a:solidFill>
            </a:endParaRPr>
          </a:p>
        </p:txBody>
      </p:sp>
    </p:spTree>
    <p:extLst>
      <p:ext uri="{BB962C8B-B14F-4D97-AF65-F5344CB8AC3E}">
        <p14:creationId xmlns:p14="http://schemas.microsoft.com/office/powerpoint/2010/main" val="11803630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1502</TotalTime>
  <Words>3832</Words>
  <Application>Microsoft Office PowerPoint</Application>
  <PresentationFormat>On-screen Show (4:3)</PresentationFormat>
  <Paragraphs>599</Paragraphs>
  <Slides>65</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Arial</vt:lpstr>
      <vt:lpstr>Calibri</vt:lpstr>
      <vt:lpstr>Lucida Sans Unicode</vt:lpstr>
      <vt:lpstr>Tahoma</vt:lpstr>
      <vt:lpstr>Verdana</vt:lpstr>
      <vt:lpstr>Wingdings</vt:lpstr>
      <vt:lpstr>Wingdings 2</vt:lpstr>
      <vt:lpstr>Wingdings 3</vt:lpstr>
      <vt:lpstr>Concourse</vt:lpstr>
      <vt:lpstr>FRPA 101-E2 Riparian Management Standards  Region II</vt:lpstr>
      <vt:lpstr>Agenda</vt:lpstr>
      <vt:lpstr>Background</vt:lpstr>
      <vt:lpstr>History  </vt:lpstr>
      <vt:lpstr>Intent</vt:lpstr>
      <vt:lpstr>Fish Habitat Factors</vt:lpstr>
      <vt:lpstr>PowerPoint Presentation</vt:lpstr>
      <vt:lpstr>Definition: “Riparian area”  Region II</vt:lpstr>
      <vt:lpstr>Region II water body classes: Type II-A</vt:lpstr>
      <vt:lpstr>Type II-B</vt:lpstr>
      <vt:lpstr>Type II-C</vt:lpstr>
      <vt:lpstr>Type II-D</vt:lpstr>
      <vt:lpstr>Estuarine areas</vt:lpstr>
      <vt:lpstr>Measurement of distances</vt:lpstr>
      <vt:lpstr>Riparian standards</vt:lpstr>
      <vt:lpstr>Types of standards</vt:lpstr>
      <vt:lpstr>DPOs </vt:lpstr>
      <vt:lpstr>Type II-A: all lands</vt:lpstr>
      <vt:lpstr>Type II-B: all lands</vt:lpstr>
      <vt:lpstr>Augmented buffers on outer bends</vt:lpstr>
      <vt:lpstr>Definition: Outer bend subject to erosion – all lands</vt:lpstr>
      <vt:lpstr>Definitions:  Terrace and terrace top break</vt:lpstr>
      <vt:lpstr>PowerPoint Presentation</vt:lpstr>
      <vt:lpstr>PowerPoint Presentation</vt:lpstr>
      <vt:lpstr>PowerPoint Presentation</vt:lpstr>
      <vt:lpstr>PowerPoint Presentation</vt:lpstr>
      <vt:lpstr>PowerPoint Presentation</vt:lpstr>
      <vt:lpstr>Type II-C:  All lands</vt:lpstr>
      <vt:lpstr>Type II-C:  Public land – stream temperature</vt:lpstr>
      <vt:lpstr>Type II-C:  Public land – stream temperature, cont.</vt:lpstr>
      <vt:lpstr>Type II-D: all lands</vt:lpstr>
      <vt:lpstr>Special management zones on  State land</vt:lpstr>
      <vt:lpstr>PowerPoint Presentation</vt:lpstr>
      <vt:lpstr>PowerPoint Presentation</vt:lpstr>
      <vt:lpstr>PowerPoint Presentation</vt:lpstr>
      <vt:lpstr>PowerPoint Presentation</vt:lpstr>
      <vt:lpstr>Planning on state land</vt:lpstr>
      <vt:lpstr>Allowed uses in  riparian areas</vt:lpstr>
      <vt:lpstr>DPO notice required</vt:lpstr>
      <vt:lpstr>Allowed uses:  roads &amp; crossings</vt:lpstr>
      <vt:lpstr>Allowed uses: materials, blocks</vt:lpstr>
      <vt:lpstr>Allowed uses:  lifts, rigging, yarding</vt:lpstr>
      <vt:lpstr>Other riparian BMPs</vt:lpstr>
      <vt:lpstr>Felling and bucking</vt:lpstr>
      <vt:lpstr>Marking riparian areas</vt:lpstr>
      <vt:lpstr>Marking riparian areas, cont.</vt:lpstr>
      <vt:lpstr>Blasting</vt:lpstr>
      <vt:lpstr>Bank integrity</vt:lpstr>
      <vt:lpstr>Cable yarding</vt:lpstr>
      <vt:lpstr>Cable yarding</vt:lpstr>
      <vt:lpstr>Tracked and wheeled systems</vt:lpstr>
      <vt:lpstr>Slash burning</vt:lpstr>
      <vt:lpstr>Variations</vt:lpstr>
      <vt:lpstr>Variations</vt:lpstr>
      <vt:lpstr>Variations: appeals &amp; due deference</vt:lpstr>
      <vt:lpstr>Variations:  conditions</vt:lpstr>
      <vt:lpstr>Region III variations: DPO</vt:lpstr>
      <vt:lpstr>Region II variation: DPO, cont.</vt:lpstr>
      <vt:lpstr>QUESTIONS?</vt:lpstr>
      <vt:lpstr>Addenda</vt:lpstr>
      <vt:lpstr>PowerPoint Presentation</vt:lpstr>
      <vt:lpstr>Type II-A examples</vt:lpstr>
      <vt:lpstr>Type II-B examples</vt:lpstr>
      <vt:lpstr>Type II-C examples</vt:lpstr>
      <vt:lpstr>Type II-D examples</vt:lpstr>
    </vt:vector>
  </TitlesOfParts>
  <Company>Alaska Dept of Natural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FRPA 101-E1 Riparian Management Standards  Region I</dc:title>
  <dc:creator>Freeman, Marty W (DNR)</dc:creator>
  <cp:lastModifiedBy>Freeman, Marty W (DNR)</cp:lastModifiedBy>
  <cp:revision>129</cp:revision>
  <dcterms:created xsi:type="dcterms:W3CDTF">2016-09-14T18:11:22Z</dcterms:created>
  <dcterms:modified xsi:type="dcterms:W3CDTF">2018-04-16T20:19:05Z</dcterms:modified>
</cp:coreProperties>
</file>